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60" r:id="rId1"/>
  </p:sldMasterIdLst>
  <p:notesMasterIdLst>
    <p:notesMasterId r:id="rId31"/>
  </p:notesMasterIdLst>
  <p:sldIdLst>
    <p:sldId id="257" r:id="rId2"/>
    <p:sldId id="261" r:id="rId3"/>
    <p:sldId id="262" r:id="rId4"/>
    <p:sldId id="260" r:id="rId5"/>
    <p:sldId id="258" r:id="rId6"/>
    <p:sldId id="276" r:id="rId7"/>
    <p:sldId id="288" r:id="rId8"/>
    <p:sldId id="277" r:id="rId9"/>
    <p:sldId id="278" r:id="rId10"/>
    <p:sldId id="279" r:id="rId11"/>
    <p:sldId id="290" r:id="rId12"/>
    <p:sldId id="280" r:id="rId13"/>
    <p:sldId id="281" r:id="rId14"/>
    <p:sldId id="282" r:id="rId15"/>
    <p:sldId id="265" r:id="rId16"/>
    <p:sldId id="272" r:id="rId17"/>
    <p:sldId id="273" r:id="rId18"/>
    <p:sldId id="263" r:id="rId19"/>
    <p:sldId id="264" r:id="rId20"/>
    <p:sldId id="275" r:id="rId21"/>
    <p:sldId id="266" r:id="rId22"/>
    <p:sldId id="267" r:id="rId23"/>
    <p:sldId id="285" r:id="rId24"/>
    <p:sldId id="268" r:id="rId25"/>
    <p:sldId id="269" r:id="rId26"/>
    <p:sldId id="270" r:id="rId27"/>
    <p:sldId id="271" r:id="rId28"/>
    <p:sldId id="284" r:id="rId29"/>
    <p:sldId id="2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FFFD"/>
    <a:srgbClr val="01F905"/>
    <a:srgbClr val="00C102"/>
    <a:srgbClr val="FEFFD5"/>
    <a:srgbClr val="E69978"/>
    <a:srgbClr val="FFD32E"/>
    <a:srgbClr val="CCFF8B"/>
    <a:srgbClr val="80FF00"/>
    <a:srgbClr val="FF0080"/>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9" autoAdjust="0"/>
    <p:restoredTop sz="94089" autoAdjust="0"/>
  </p:normalViewPr>
  <p:slideViewPr>
    <p:cSldViewPr snapToGrid="0" snapToObjects="1">
      <p:cViewPr>
        <p:scale>
          <a:sx n="100" d="100"/>
          <a:sy n="100" d="100"/>
        </p:scale>
        <p:origin x="331" y="9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79A9-3AF9-564B-AD33-23468B57D53B}" type="datetimeFigureOut">
              <a:rPr lang="en-US" smtClean="0"/>
              <a:pPr/>
              <a:t>3/3/2014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5B92D-D1DE-2C4B-A416-D48ACA6A205B}" type="slidenum">
              <a:rPr lang="en-US" smtClean="0"/>
              <a:pPr/>
              <a:t>‹#›</a:t>
            </a:fld>
            <a:endParaRPr lang="en-US" dirty="0"/>
          </a:p>
        </p:txBody>
      </p:sp>
    </p:spTree>
    <p:extLst>
      <p:ext uri="{BB962C8B-B14F-4D97-AF65-F5344CB8AC3E}">
        <p14:creationId xmlns:p14="http://schemas.microsoft.com/office/powerpoint/2010/main" val="4280845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5B92D-D1DE-2C4B-A416-D48ACA6A205B}"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5B92D-D1DE-2C4B-A416-D48ACA6A205B}"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EA19B3-BC6D-4E56-93BC-B9B0EF1523FC}" type="datetime1">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59604A-DDD4-4BE5-9F0F-C50D317D165F}"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301A2-9537-4F11-903A-9D7FEDBB449A}" type="datetime1">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F0D31-3E65-BF49-AC1B-188C7EC4731C}"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6D1901-04C1-DE42-913F-A982FD62053B}" type="slidenum">
              <a:rPr lang="en-US" smtClean="0"/>
              <a:pPr/>
              <a:t>‹#›</a:t>
            </a:fld>
            <a:endParaRPr lang="en-US" dirty="0"/>
          </a:p>
        </p:txBody>
      </p:sp>
    </p:spTree>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F0D31-3E65-BF49-AC1B-188C7EC4731C}" type="datetimeFigureOut">
              <a:rPr lang="en-US" smtClean="0"/>
              <a:pPr/>
              <a:t>3/3/2014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D1901-04C1-DE42-913F-A982FD6205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transition spd="slow">
    <p:circl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inspiration.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Document11!OLE_LINK4"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Document12!OLE_LINK6"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oleObject" Target="Macintosh%20HD:Users:erica:Desktop:Final%20ORGANIZATION%20TEMPLATES.doc.docx!OLE_LINK4" TargetMode="Externa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Document10!OLE_LINK1"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Document10!OLE_LINK2"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dsensorylearning.com/Eclectic_Learning_Profile.html" TargetMode="External"/><Relationship Id="rId2" Type="http://schemas.openxmlformats.org/officeDocument/2006/relationships/hyperlink" Target="http://www.goodsensorylearning.com/Planning,_Time_Management_and_Organization.html" TargetMode="External"/><Relationship Id="rId1" Type="http://schemas.openxmlformats.org/officeDocument/2006/relationships/slideLayout" Target="../slideLayouts/slideLayout2.xml"/><Relationship Id="rId5" Type="http://schemas.openxmlformats.org/officeDocument/2006/relationships/hyperlink" Target="http://www.gamesforthebrain.com" TargetMode="External"/><Relationship Id="rId4" Type="http://schemas.openxmlformats.org/officeDocument/2006/relationships/hyperlink" Target="http://www.lumosity.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goodsensorylearning.com" TargetMode="External"/><Relationship Id="rId2" Type="http://schemas.openxmlformats.org/officeDocument/2006/relationships/hyperlink" Target="http://www.learningtolearn.bi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661844" y="916713"/>
            <a:ext cx="5321545" cy="1384995"/>
          </a:xfrm>
          <a:prstGeom prst="rect">
            <a:avLst/>
          </a:prstGeom>
          <a:noFill/>
          <a:ln>
            <a:noFill/>
          </a:ln>
          <a:effectLst/>
        </p:spPr>
        <p:style>
          <a:lnRef idx="1">
            <a:schemeClr val="accent4"/>
          </a:lnRef>
          <a:fillRef idx="3">
            <a:schemeClr val="accent4"/>
          </a:fillRef>
          <a:effectRef idx="2">
            <a:schemeClr val="accent4"/>
          </a:effectRef>
          <a:fontRef idx="minor">
            <a:schemeClr val="lt1"/>
          </a:fontRef>
        </p:style>
        <p:txBody>
          <a:bodyPr wrap="square">
            <a:spAutoFit/>
          </a:bodyPr>
          <a:lstStyle/>
          <a:p>
            <a:pPr lvl="0" algn="ctr"/>
            <a:r>
              <a:rPr lang="en-US" sz="2800" b="1" dirty="0" smtClean="0">
                <a:ln w="1905"/>
                <a:solidFill>
                  <a:srgbClr val="FF0000"/>
                </a:solidFill>
                <a:effectLst>
                  <a:innerShdw blurRad="69850" dist="43180" dir="5400000">
                    <a:srgbClr val="000000">
                      <a:alpha val="65000"/>
                    </a:srgbClr>
                  </a:innerShdw>
                </a:effectLst>
              </a:rPr>
              <a:t>Helping Students that Struggle with</a:t>
            </a:r>
          </a:p>
          <a:p>
            <a:pPr lvl="0" algn="ctr"/>
            <a:endParaRPr lang="en-US" sz="2800" b="1" dirty="0">
              <a:ln w="1905"/>
              <a:solidFill>
                <a:srgbClr val="FF0000"/>
              </a:solidFill>
              <a:effectLst>
                <a:innerShdw blurRad="69850" dist="43180" dir="5400000">
                  <a:srgbClr val="000000">
                    <a:alpha val="65000"/>
                  </a:srgbClr>
                </a:innerShdw>
              </a:effectLst>
            </a:endParaRPr>
          </a:p>
        </p:txBody>
      </p:sp>
      <p:sp>
        <p:nvSpPr>
          <p:cNvPr id="4" name="TextBox 3"/>
          <p:cNvSpPr txBox="1"/>
          <p:nvPr/>
        </p:nvSpPr>
        <p:spPr>
          <a:xfrm>
            <a:off x="4989988" y="3403601"/>
            <a:ext cx="3993401" cy="800219"/>
          </a:xfrm>
          <a:prstGeom prst="rect">
            <a:avLst/>
          </a:prstGeom>
          <a:noFill/>
        </p:spPr>
        <p:txBody>
          <a:bodyPr wrap="square" rtlCol="0">
            <a:spAutoFit/>
          </a:bodyPr>
          <a:lstStyle/>
          <a:p>
            <a:pPr lvl="0" algn="ctr"/>
            <a:r>
              <a:rPr lang="en-US" sz="2800" b="1" dirty="0" smtClean="0">
                <a:ln w="1905"/>
                <a:solidFill>
                  <a:srgbClr val="FF0000"/>
                </a:solidFill>
                <a:effectLst>
                  <a:innerShdw blurRad="69850" dist="43180" dir="5400000">
                    <a:srgbClr val="000000">
                      <a:alpha val="65000"/>
                    </a:srgbClr>
                  </a:innerShdw>
                </a:effectLst>
              </a:rPr>
              <a:t>Executive Functioning</a:t>
            </a:r>
          </a:p>
          <a:p>
            <a:endParaRPr lang="en-US" dirty="0"/>
          </a:p>
        </p:txBody>
      </p:sp>
      <p:sp>
        <p:nvSpPr>
          <p:cNvPr id="5" name="TextBox 4"/>
          <p:cNvSpPr txBox="1"/>
          <p:nvPr/>
        </p:nvSpPr>
        <p:spPr>
          <a:xfrm>
            <a:off x="5702300" y="4038600"/>
            <a:ext cx="3106737" cy="707886"/>
          </a:xfrm>
          <a:prstGeom prst="rect">
            <a:avLst/>
          </a:prstGeom>
          <a:noFill/>
        </p:spPr>
        <p:txBody>
          <a:bodyPr wrap="square" rtlCol="0">
            <a:spAutoFit/>
          </a:bodyPr>
          <a:lstStyle/>
          <a:p>
            <a:r>
              <a:rPr lang="en-US" sz="2000" dirty="0" smtClean="0">
                <a:latin typeface="+mj-lt"/>
              </a:rPr>
              <a:t>By Dr. Erica Warren</a:t>
            </a:r>
          </a:p>
          <a:p>
            <a:r>
              <a:rPr lang="en-US" sz="2000" dirty="0" err="1" smtClean="0">
                <a:latin typeface="+mj-lt"/>
              </a:rPr>
              <a:t>www.learningtolearn.biz</a:t>
            </a:r>
            <a:endParaRPr lang="en-US" sz="2000" dirty="0" smtClean="0">
              <a:latin typeface="+mj-lt"/>
            </a:endParaRPr>
          </a:p>
        </p:txBody>
      </p:sp>
      <p:pic>
        <p:nvPicPr>
          <p:cNvPr id="7" name="Picture 6" descr="iStock_000008295173Small-2.jpg"/>
          <p:cNvPicPr>
            <a:picLocks noChangeAspect="1"/>
          </p:cNvPicPr>
          <p:nvPr/>
        </p:nvPicPr>
        <p:blipFill>
          <a:blip r:embed="rId4"/>
          <a:stretch>
            <a:fillRect/>
          </a:stretch>
        </p:blipFill>
        <p:spPr>
          <a:xfrm>
            <a:off x="378354" y="4292806"/>
            <a:ext cx="2027142" cy="2074195"/>
          </a:xfrm>
          <a:prstGeom prst="rect">
            <a:avLst/>
          </a:prstGeom>
        </p:spPr>
      </p:pic>
      <p:sp>
        <p:nvSpPr>
          <p:cNvPr id="9" name="TextBox 8"/>
          <p:cNvSpPr txBox="1"/>
          <p:nvPr/>
        </p:nvSpPr>
        <p:spPr>
          <a:xfrm>
            <a:off x="5549900" y="4920451"/>
            <a:ext cx="3594100" cy="1446550"/>
          </a:xfrm>
          <a:prstGeom prst="rect">
            <a:avLst/>
          </a:prstGeom>
          <a:noFill/>
        </p:spPr>
        <p:txBody>
          <a:bodyPr wrap="square" rtlCol="0">
            <a:spAutoFit/>
          </a:bodyPr>
          <a:lstStyle/>
          <a:p>
            <a:r>
              <a:rPr lang="en-US" sz="1400" dirty="0" smtClean="0"/>
              <a:t>This presentation is based on the publications: </a:t>
            </a:r>
          </a:p>
          <a:p>
            <a:r>
              <a:rPr lang="en-US" sz="1400" u="sng" dirty="0" smtClean="0"/>
              <a:t>The Eclectic Learning Profile</a:t>
            </a:r>
            <a:r>
              <a:rPr lang="en-US" sz="1400" dirty="0" smtClean="0"/>
              <a:t> and </a:t>
            </a:r>
            <a:r>
              <a:rPr lang="en-US" sz="1400" u="sng" dirty="0" smtClean="0"/>
              <a:t>Planning, Time Management &amp; Organization  for Success: Quick and Easy Approaches to Mastering Executive Functioning Skills for Student</a:t>
            </a:r>
          </a:p>
          <a:p>
            <a:endParaRPr lang="en-US" dirty="0"/>
          </a:p>
        </p:txBody>
      </p:sp>
    </p:spTree>
    <p:custDataLst>
      <p:tags r:id="rId1"/>
    </p:custDataLst>
  </p:cSld>
  <p:clrMapOvr>
    <a:masterClrMapping/>
  </p:clrMapOvr>
  <p:transition spd="slow" advTm="13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3" presetClass="entr" presetSubtype="1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2000"/>
                                        <p:tgtEl>
                                          <p:spTgt spid="5"/>
                                        </p:tgtEl>
                                      </p:cBhvr>
                                    </p:animEffect>
                                  </p:childTnLst>
                                </p:cTn>
                              </p:par>
                              <p:par>
                                <p:cTn id="10" presetID="21" presetClass="entr" presetSubtype="4" fill="hold" grpId="2"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4" grpId="2"/>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600" y="482600"/>
            <a:ext cx="8521700" cy="1016000"/>
          </a:xfrm>
        </p:spPr>
        <p:txBody>
          <a:bodyPr>
            <a:normAutofit fontScale="90000"/>
          </a:bodyPr>
          <a:lstStyle/>
          <a:p>
            <a:pPr algn="ctr"/>
            <a:r>
              <a:rPr lang="en-US" sz="4400" dirty="0" smtClean="0">
                <a:solidFill>
                  <a:srgbClr val="FF0000"/>
                </a:solidFill>
              </a:rPr>
              <a:t>      Sequential &amp; Simultaneous Organizers</a:t>
            </a:r>
            <a:endParaRPr lang="en-US" sz="4400" dirty="0">
              <a:solidFill>
                <a:srgbClr val="FF0000"/>
              </a:solidFill>
            </a:endParaRPr>
          </a:p>
        </p:txBody>
      </p:sp>
      <p:sp>
        <p:nvSpPr>
          <p:cNvPr id="3" name="Content Placeholder 2"/>
          <p:cNvSpPr>
            <a:spLocks noGrp="1"/>
          </p:cNvSpPr>
          <p:nvPr>
            <p:ph sz="half" idx="1"/>
          </p:nvPr>
        </p:nvSpPr>
        <p:spPr>
          <a:xfrm>
            <a:off x="457200" y="1727200"/>
            <a:ext cx="4038600" cy="4627725"/>
          </a:xfrm>
        </p:spPr>
        <p:txBody>
          <a:bodyPr>
            <a:normAutofit fontScale="92500" lnSpcReduction="10000"/>
          </a:bodyPr>
          <a:lstStyle/>
          <a:p>
            <a:pPr algn="ctr">
              <a:buNone/>
            </a:pPr>
            <a:r>
              <a:rPr lang="en-US" sz="3027" u="sng" dirty="0" smtClean="0"/>
              <a:t>Sequential</a:t>
            </a:r>
          </a:p>
          <a:p>
            <a:pPr lvl="0"/>
            <a:r>
              <a:rPr lang="en-US" dirty="0" smtClean="0"/>
              <a:t>Encourage organizing materials in alphabetical order.  This can be done using a file cabinet,  shelves or cubbies.  </a:t>
            </a:r>
          </a:p>
          <a:p>
            <a:pPr lvl="0"/>
            <a:r>
              <a:rPr lang="en-US" dirty="0" smtClean="0"/>
              <a:t>Create a list of steps that will help your child get organized.</a:t>
            </a:r>
          </a:p>
          <a:p>
            <a:pPr lvl="0"/>
            <a:r>
              <a:rPr lang="en-US" dirty="0" smtClean="0"/>
              <a:t>Create a daily routine that sequences activities.</a:t>
            </a:r>
          </a:p>
          <a:p>
            <a:endParaRPr lang="en-US" dirty="0"/>
          </a:p>
        </p:txBody>
      </p:sp>
      <p:sp>
        <p:nvSpPr>
          <p:cNvPr id="4" name="Content Placeholder 3"/>
          <p:cNvSpPr>
            <a:spLocks noGrp="1"/>
          </p:cNvSpPr>
          <p:nvPr>
            <p:ph sz="half" idx="2"/>
          </p:nvPr>
        </p:nvSpPr>
        <p:spPr>
          <a:xfrm>
            <a:off x="4648200" y="1727200"/>
            <a:ext cx="4038600" cy="4434840"/>
          </a:xfrm>
        </p:spPr>
        <p:txBody>
          <a:bodyPr>
            <a:normAutofit fontScale="92500" lnSpcReduction="10000"/>
          </a:bodyPr>
          <a:lstStyle/>
          <a:p>
            <a:pPr algn="ctr">
              <a:buNone/>
            </a:pPr>
            <a:r>
              <a:rPr lang="en-US" sz="3027" u="sng" dirty="0" smtClean="0"/>
              <a:t>Simultaneous</a:t>
            </a:r>
          </a:p>
          <a:p>
            <a:pPr lvl="0"/>
            <a:r>
              <a:rPr lang="en-US" dirty="0" smtClean="0"/>
              <a:t>Clump similar things - this can be done with clear boxes or colored files.</a:t>
            </a:r>
          </a:p>
          <a:p>
            <a:pPr lvl="0"/>
            <a:r>
              <a:rPr lang="en-US" dirty="0" smtClean="0"/>
              <a:t>Get a large, “month at a glance” calendar and fill in important dates.</a:t>
            </a:r>
          </a:p>
          <a:p>
            <a:pPr lvl="0"/>
            <a:r>
              <a:rPr lang="en-US" dirty="0" smtClean="0"/>
              <a:t>Create a map or drawing of your expectations so that your child can see “the big picture.”</a:t>
            </a:r>
          </a:p>
          <a:p>
            <a:pPr algn="ctr"/>
            <a:endParaRPr lang="en-US" dirty="0" smtClean="0"/>
          </a:p>
          <a:p>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0" y="-1"/>
            <a:ext cx="9144000" cy="6858001"/>
          </a:xfrm>
          <a:prstGeom prst="rect">
            <a:avLst/>
          </a:prstGeom>
        </p:spPr>
      </p:pic>
      <p:sp>
        <p:nvSpPr>
          <p:cNvPr id="6" name="TextBox 5"/>
          <p:cNvSpPr txBox="1"/>
          <p:nvPr/>
        </p:nvSpPr>
        <p:spPr>
          <a:xfrm>
            <a:off x="0" y="6366302"/>
            <a:ext cx="9144000" cy="307777"/>
          </a:xfrm>
          <a:prstGeom prst="rect">
            <a:avLst/>
          </a:prstGeom>
          <a:noFill/>
        </p:spPr>
        <p:txBody>
          <a:bodyPr wrap="square" rtlCol="0">
            <a:spAutoFit/>
          </a:bodyPr>
          <a:lstStyle/>
          <a:p>
            <a:r>
              <a:rPr lang="en-US" sz="1400" dirty="0" smtClean="0"/>
              <a:t>  Created using Inspiration software:  </a:t>
            </a:r>
            <a:r>
              <a:rPr lang="en-US" sz="1400" dirty="0" smtClean="0">
                <a:hlinkClick r:id="rId3"/>
              </a:rPr>
              <a:t>www.inspiration.com</a:t>
            </a:r>
            <a:r>
              <a:rPr lang="en-US" sz="1400" dirty="0" smtClean="0"/>
              <a:t>  12 Ways of Learning: as defined in the Eclectic Learning Profile </a:t>
            </a:r>
            <a:endParaRPr lang="en-US" sz="1400" dirty="0"/>
          </a:p>
        </p:txBody>
      </p:sp>
      <p:sp>
        <p:nvSpPr>
          <p:cNvPr id="7" name="TextBox 6"/>
          <p:cNvSpPr txBox="1"/>
          <p:nvPr/>
        </p:nvSpPr>
        <p:spPr>
          <a:xfrm>
            <a:off x="939800" y="274638"/>
            <a:ext cx="7747000" cy="369332"/>
          </a:xfrm>
          <a:prstGeom prst="rect">
            <a:avLst/>
          </a:prstGeom>
          <a:noFill/>
        </p:spPr>
        <p:txBody>
          <a:bodyPr wrap="square" rtlCol="0">
            <a:spAutoFit/>
          </a:bodyPr>
          <a:lstStyle/>
          <a:p>
            <a:pPr>
              <a:buFont typeface="Wingdings" charset="2"/>
              <a:buChar char="u"/>
            </a:pPr>
            <a:r>
              <a:rPr lang="en-US" dirty="0" smtClean="0"/>
              <a:t> A simultaneous presentation allows one to see the “big picture.”</a:t>
            </a:r>
            <a:endParaRPr lang="en-US" dirty="0"/>
          </a:p>
        </p:txBody>
      </p:sp>
    </p:spTree>
  </p:cSld>
  <p:clrMapOvr>
    <a:masterClrMapping/>
  </p:clrMapOvr>
  <p:transition advTm="7516">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alpha val="72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257300"/>
          </a:xfrm>
        </p:spPr>
        <p:txBody>
          <a:bodyPr>
            <a:normAutofit fontScale="90000"/>
          </a:bodyPr>
          <a:lstStyle/>
          <a:p>
            <a:pPr algn="ctr"/>
            <a:r>
              <a:rPr lang="en-US" dirty="0" smtClean="0">
                <a:solidFill>
                  <a:srgbClr val="FF0000"/>
                </a:solidFill>
              </a:rPr>
              <a:t>      Verbal &amp; Interactive </a:t>
            </a:r>
            <a:br>
              <a:rPr lang="en-US" dirty="0" smtClean="0">
                <a:solidFill>
                  <a:srgbClr val="FF0000"/>
                </a:solidFill>
              </a:rPr>
            </a:br>
            <a:r>
              <a:rPr lang="en-US" dirty="0" smtClean="0">
                <a:solidFill>
                  <a:srgbClr val="FF0000"/>
                </a:solidFill>
              </a:rPr>
              <a:t>Organizers</a:t>
            </a:r>
            <a:endParaRPr lang="en-US" dirty="0">
              <a:solidFill>
                <a:srgbClr val="FF0000"/>
              </a:solidFill>
            </a:endParaRPr>
          </a:p>
        </p:txBody>
      </p:sp>
      <p:sp>
        <p:nvSpPr>
          <p:cNvPr id="3" name="Content Placeholder 2"/>
          <p:cNvSpPr>
            <a:spLocks noGrp="1"/>
          </p:cNvSpPr>
          <p:nvPr>
            <p:ph sz="half" idx="1"/>
          </p:nvPr>
        </p:nvSpPr>
        <p:spPr>
          <a:xfrm>
            <a:off x="457200" y="1752600"/>
            <a:ext cx="4038600" cy="4602325"/>
          </a:xfrm>
        </p:spPr>
        <p:txBody>
          <a:bodyPr>
            <a:normAutofit fontScale="85000" lnSpcReduction="20000"/>
          </a:bodyPr>
          <a:lstStyle/>
          <a:p>
            <a:pPr algn="ctr">
              <a:buNone/>
            </a:pPr>
            <a:r>
              <a:rPr lang="en-US" sz="3027" u="sng" dirty="0" smtClean="0"/>
              <a:t>Verbal</a:t>
            </a:r>
          </a:p>
          <a:p>
            <a:pPr lvl="0"/>
            <a:r>
              <a:rPr lang="en-US" dirty="0" smtClean="0"/>
              <a:t>Encourage your child to verbalize ideas or plans with a friend.</a:t>
            </a:r>
          </a:p>
          <a:p>
            <a:pPr lvl="0"/>
            <a:r>
              <a:rPr lang="en-US" dirty="0" smtClean="0"/>
              <a:t>Encourage your child to plan organizational strategies aloud with a family member.</a:t>
            </a:r>
          </a:p>
          <a:p>
            <a:pPr lvl="0"/>
            <a:r>
              <a:rPr lang="en-US" dirty="0" smtClean="0"/>
              <a:t>Have family meetings where organizational expectations and issues are shared and all members can brainstorm ideas.</a:t>
            </a:r>
          </a:p>
          <a:p>
            <a:endParaRPr lang="en-US" dirty="0"/>
          </a:p>
        </p:txBody>
      </p:sp>
      <p:sp>
        <p:nvSpPr>
          <p:cNvPr id="4" name="Content Placeholder 3"/>
          <p:cNvSpPr>
            <a:spLocks noGrp="1"/>
          </p:cNvSpPr>
          <p:nvPr>
            <p:ph sz="half" idx="2"/>
          </p:nvPr>
        </p:nvSpPr>
        <p:spPr>
          <a:xfrm>
            <a:off x="4648200" y="1752600"/>
            <a:ext cx="4038600" cy="4602325"/>
          </a:xfrm>
        </p:spPr>
        <p:txBody>
          <a:bodyPr>
            <a:normAutofit fontScale="85000" lnSpcReduction="20000"/>
          </a:bodyPr>
          <a:lstStyle/>
          <a:p>
            <a:pPr algn="ctr">
              <a:buNone/>
            </a:pPr>
            <a:r>
              <a:rPr lang="en-US" sz="3027" u="sng" dirty="0" smtClean="0"/>
              <a:t>Interactive</a:t>
            </a:r>
          </a:p>
          <a:p>
            <a:pPr lvl="0"/>
            <a:r>
              <a:rPr lang="en-US" dirty="0" smtClean="0"/>
              <a:t>Organize with your child.  You can help them get organized, and they can help you.</a:t>
            </a:r>
          </a:p>
          <a:p>
            <a:pPr lvl="0"/>
            <a:r>
              <a:rPr lang="en-US" dirty="0" smtClean="0"/>
              <a:t>Let your kid shop for organizational materials with a friend. </a:t>
            </a:r>
          </a:p>
          <a:p>
            <a:pPr lvl="0"/>
            <a:r>
              <a:rPr lang="en-US" dirty="0" smtClean="0"/>
              <a:t>Let your child organize with a friend.</a:t>
            </a:r>
          </a:p>
          <a:p>
            <a:pPr lvl="0"/>
            <a:r>
              <a:rPr lang="en-US" dirty="0" smtClean="0"/>
              <a:t>Encourage your child to learn from friends about how they get organized.</a:t>
            </a:r>
          </a:p>
          <a:p>
            <a:pPr algn="ctr"/>
            <a:endParaRPr lang="en-US" dirty="0"/>
          </a:p>
        </p:txBody>
      </p:sp>
      <p:pic>
        <p:nvPicPr>
          <p:cNvPr id="9" name="Picture 8"/>
          <p:cNvPicPr>
            <a:picLocks noChangeAspect="1"/>
          </p:cNvPicPr>
          <p:nvPr/>
        </p:nvPicPr>
        <p:blipFill>
          <a:blip r:embed="rId2"/>
          <a:stretch>
            <a:fillRect/>
          </a:stretch>
        </p:blipFill>
        <p:spPr>
          <a:xfrm>
            <a:off x="7305674" y="181506"/>
            <a:ext cx="1571094" cy="1571094"/>
          </a:xfrm>
          <a:prstGeom prst="rect">
            <a:avLst/>
          </a:prstGeom>
        </p:spPr>
      </p:pic>
      <p:pic>
        <p:nvPicPr>
          <p:cNvPr id="10" name="Picture 9"/>
          <p:cNvPicPr>
            <a:picLocks noChangeAspect="1"/>
          </p:cNvPicPr>
          <p:nvPr/>
        </p:nvPicPr>
        <p:blipFill>
          <a:blip r:embed="rId3"/>
          <a:stretch>
            <a:fillRect/>
          </a:stretch>
        </p:blipFill>
        <p:spPr>
          <a:xfrm>
            <a:off x="199142" y="143566"/>
            <a:ext cx="1718558" cy="1718558"/>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8229600" cy="1181100"/>
          </a:xfrm>
        </p:spPr>
        <p:txBody>
          <a:bodyPr>
            <a:normAutofit fontScale="90000"/>
          </a:bodyPr>
          <a:lstStyle/>
          <a:p>
            <a:pPr algn="ctr"/>
            <a:r>
              <a:rPr lang="en-US" dirty="0" smtClean="0">
                <a:solidFill>
                  <a:srgbClr val="FF0000"/>
                </a:solidFill>
              </a:rPr>
              <a:t>   Indirect &amp; Direct </a:t>
            </a:r>
            <a:br>
              <a:rPr lang="en-US" dirty="0" smtClean="0">
                <a:solidFill>
                  <a:srgbClr val="FF0000"/>
                </a:solidFill>
              </a:rPr>
            </a:br>
            <a:r>
              <a:rPr lang="en-US" dirty="0" smtClean="0">
                <a:solidFill>
                  <a:srgbClr val="FF0000"/>
                </a:solidFill>
              </a:rPr>
              <a:t>Organizers</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10000"/>
          </a:bodyPr>
          <a:lstStyle/>
          <a:p>
            <a:pPr algn="ctr">
              <a:buNone/>
            </a:pPr>
            <a:r>
              <a:rPr lang="en-US" sz="2800" u="sng" dirty="0" smtClean="0"/>
              <a:t>Indirect</a:t>
            </a:r>
          </a:p>
          <a:p>
            <a:pPr lvl="0"/>
            <a:r>
              <a:rPr lang="en-US" dirty="0" smtClean="0"/>
              <a:t>Demonstrate for your child how you organize your own possessions.</a:t>
            </a:r>
          </a:p>
          <a:p>
            <a:pPr lvl="0"/>
            <a:r>
              <a:rPr lang="en-US" dirty="0" smtClean="0"/>
              <a:t>Demonstrate for your child how they need to organize their own belongings.</a:t>
            </a:r>
          </a:p>
          <a:p>
            <a:pPr lvl="0"/>
            <a:r>
              <a:rPr lang="en-US" dirty="0" smtClean="0"/>
              <a:t>Encourage your child to learn from someone who is organized.    </a:t>
            </a:r>
          </a:p>
          <a:p>
            <a:endParaRPr lang="en-US" dirty="0"/>
          </a:p>
        </p:txBody>
      </p:sp>
      <p:sp>
        <p:nvSpPr>
          <p:cNvPr id="4" name="Content Placeholder 3"/>
          <p:cNvSpPr>
            <a:spLocks noGrp="1"/>
          </p:cNvSpPr>
          <p:nvPr>
            <p:ph sz="half" idx="2"/>
          </p:nvPr>
        </p:nvSpPr>
        <p:spPr/>
        <p:txBody>
          <a:bodyPr>
            <a:normAutofit fontScale="92500" lnSpcReduction="10000"/>
          </a:bodyPr>
          <a:lstStyle/>
          <a:p>
            <a:pPr algn="ctr">
              <a:buNone/>
            </a:pPr>
            <a:r>
              <a:rPr lang="en-US" sz="2800" u="sng" dirty="0" smtClean="0"/>
              <a:t>Direct</a:t>
            </a:r>
          </a:p>
          <a:p>
            <a:pPr lvl="0"/>
            <a:r>
              <a:rPr lang="en-US" dirty="0" smtClean="0"/>
              <a:t>Encourage your child to always organize their own things with or without guidance.  It is important that they organize themselves.</a:t>
            </a:r>
          </a:p>
          <a:p>
            <a:pPr lvl="0"/>
            <a:r>
              <a:rPr lang="en-US" dirty="0" smtClean="0"/>
              <a:t>Encourage your child to develop a routine and organize daily.</a:t>
            </a:r>
          </a:p>
          <a:p>
            <a:endParaRPr lang="en-US" dirty="0"/>
          </a:p>
        </p:txBody>
      </p:sp>
      <p:pic>
        <p:nvPicPr>
          <p:cNvPr id="9" name="Picture 8"/>
          <p:cNvPicPr>
            <a:picLocks noChangeAspect="1"/>
          </p:cNvPicPr>
          <p:nvPr/>
        </p:nvPicPr>
        <p:blipFill>
          <a:blip r:embed="rId2"/>
          <a:stretch>
            <a:fillRect/>
          </a:stretch>
        </p:blipFill>
        <p:spPr>
          <a:xfrm>
            <a:off x="7291657" y="165100"/>
            <a:ext cx="1661844" cy="1661844"/>
          </a:xfrm>
          <a:prstGeom prst="rect">
            <a:avLst/>
          </a:prstGeom>
        </p:spPr>
      </p:pic>
      <p:pic>
        <p:nvPicPr>
          <p:cNvPr id="10" name="Picture 9"/>
          <p:cNvPicPr>
            <a:picLocks noChangeAspect="1"/>
          </p:cNvPicPr>
          <p:nvPr/>
        </p:nvPicPr>
        <p:blipFill>
          <a:blip r:embed="rId3"/>
          <a:stretch>
            <a:fillRect/>
          </a:stretch>
        </p:blipFill>
        <p:spPr>
          <a:xfrm>
            <a:off x="170920" y="165099"/>
            <a:ext cx="1661843" cy="1661843"/>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alpha val="70000"/>
              </a:schemeClr>
            </a:gs>
            <a:gs pos="100000">
              <a:srgbClr val="FFFFFF"/>
            </a:gs>
          </a:gsLst>
          <a:lin ang="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9247"/>
            <a:ext cx="1734442" cy="1708753"/>
          </a:xfrm>
          <a:prstGeom prst="rect">
            <a:avLst/>
          </a:prstGeom>
        </p:spPr>
      </p:pic>
      <p:pic>
        <p:nvPicPr>
          <p:cNvPr id="10" name="Picture 9"/>
          <p:cNvPicPr>
            <a:picLocks noChangeAspect="1"/>
          </p:cNvPicPr>
          <p:nvPr/>
        </p:nvPicPr>
        <p:blipFill>
          <a:blip r:embed="rId3"/>
          <a:stretch>
            <a:fillRect/>
          </a:stretch>
        </p:blipFill>
        <p:spPr>
          <a:xfrm>
            <a:off x="6961200" y="69247"/>
            <a:ext cx="2182800" cy="1966546"/>
          </a:xfrm>
          <a:prstGeom prst="rect">
            <a:avLst/>
          </a:prstGeom>
        </p:spPr>
      </p:pic>
      <p:sp>
        <p:nvSpPr>
          <p:cNvPr id="2" name="Title 1"/>
          <p:cNvSpPr>
            <a:spLocks noGrp="1"/>
          </p:cNvSpPr>
          <p:nvPr>
            <p:ph type="title"/>
          </p:nvPr>
        </p:nvSpPr>
        <p:spPr>
          <a:xfrm>
            <a:off x="457200" y="546101"/>
            <a:ext cx="8229600" cy="1054099"/>
          </a:xfrm>
        </p:spPr>
        <p:txBody>
          <a:bodyPr>
            <a:normAutofit fontScale="90000"/>
          </a:bodyPr>
          <a:lstStyle/>
          <a:p>
            <a:pPr algn="ctr"/>
            <a:r>
              <a:rPr lang="en-US" dirty="0" smtClean="0">
                <a:solidFill>
                  <a:srgbClr val="FF0000"/>
                </a:solidFill>
              </a:rPr>
              <a:t> Logical/Reflective </a:t>
            </a:r>
            <a:r>
              <a:rPr lang="en-US" smtClean="0">
                <a:solidFill>
                  <a:srgbClr val="FF0000"/>
                </a:solidFill>
              </a:rPr>
              <a:t>&amp; Rhythmic</a:t>
            </a:r>
            <a:r>
              <a:rPr lang="en-US" dirty="0" smtClean="0">
                <a:solidFill>
                  <a:srgbClr val="FF0000"/>
                </a:solidFill>
              </a:rPr>
              <a:t>/Melodic Organizers</a:t>
            </a:r>
            <a:endParaRPr lang="en-US" dirty="0">
              <a:solidFill>
                <a:srgbClr val="FF0000"/>
              </a:solidFill>
            </a:endParaRPr>
          </a:p>
        </p:txBody>
      </p:sp>
      <p:sp>
        <p:nvSpPr>
          <p:cNvPr id="3" name="Content Placeholder 2"/>
          <p:cNvSpPr>
            <a:spLocks noGrp="1"/>
          </p:cNvSpPr>
          <p:nvPr>
            <p:ph sz="half" idx="1"/>
          </p:nvPr>
        </p:nvSpPr>
        <p:spPr>
          <a:xfrm>
            <a:off x="457200" y="1778000"/>
            <a:ext cx="4038600" cy="4348163"/>
          </a:xfrm>
        </p:spPr>
        <p:txBody>
          <a:bodyPr/>
          <a:lstStyle/>
          <a:p>
            <a:pPr algn="ctr">
              <a:buNone/>
            </a:pPr>
            <a:r>
              <a:rPr lang="en-US" sz="2800" u="sng" dirty="0" smtClean="0"/>
              <a:t>Logical / Reflective</a:t>
            </a:r>
            <a:r>
              <a:rPr lang="en-US" sz="2800" dirty="0" smtClean="0"/>
              <a:t>	</a:t>
            </a:r>
          </a:p>
          <a:p>
            <a:pPr algn="ctr">
              <a:buNone/>
            </a:pPr>
            <a:endParaRPr lang="en-US" sz="1800" dirty="0" smtClean="0"/>
          </a:p>
          <a:p>
            <a:pPr lvl="0"/>
            <a:r>
              <a:rPr lang="en-US" dirty="0" smtClean="0"/>
              <a:t>Encourage your child to think about how they want to organize their things/materials.</a:t>
            </a:r>
          </a:p>
          <a:p>
            <a:pPr lvl="0">
              <a:buNone/>
            </a:pPr>
            <a:endParaRPr lang="en-US" sz="1800" dirty="0" smtClean="0"/>
          </a:p>
          <a:p>
            <a:pPr lvl="0"/>
            <a:r>
              <a:rPr lang="en-US" dirty="0" smtClean="0"/>
              <a:t>Ask your child if they have brainstormed a plan. </a:t>
            </a:r>
          </a:p>
          <a:p>
            <a:endParaRPr lang="en-US" dirty="0"/>
          </a:p>
        </p:txBody>
      </p:sp>
      <p:sp>
        <p:nvSpPr>
          <p:cNvPr id="4" name="Content Placeholder 3"/>
          <p:cNvSpPr>
            <a:spLocks noGrp="1"/>
          </p:cNvSpPr>
          <p:nvPr>
            <p:ph sz="half" idx="2"/>
          </p:nvPr>
        </p:nvSpPr>
        <p:spPr>
          <a:xfrm>
            <a:off x="4648200" y="1778000"/>
            <a:ext cx="4038600" cy="4348163"/>
          </a:xfrm>
        </p:spPr>
        <p:txBody>
          <a:bodyPr/>
          <a:lstStyle/>
          <a:p>
            <a:pPr algn="ctr">
              <a:buNone/>
            </a:pPr>
            <a:r>
              <a:rPr lang="en-US" sz="2800" u="sng" dirty="0" smtClean="0"/>
              <a:t>Rhythmic / Melodic</a:t>
            </a:r>
          </a:p>
          <a:p>
            <a:pPr algn="ctr"/>
            <a:endParaRPr lang="en-US" sz="1800" dirty="0" smtClean="0"/>
          </a:p>
          <a:p>
            <a:r>
              <a:rPr lang="en-US" dirty="0" smtClean="0"/>
              <a:t>Play upbeat music when organizing.</a:t>
            </a:r>
          </a:p>
          <a:p>
            <a:pPr>
              <a:buNone/>
            </a:pPr>
            <a:endParaRPr lang="en-US" sz="1800" dirty="0" smtClean="0"/>
          </a:p>
          <a:p>
            <a:r>
              <a:rPr lang="en-US" dirty="0" smtClean="0"/>
              <a:t>Identify the music best suited for organizing such as calming classical or upbeat pop.  </a:t>
            </a:r>
          </a:p>
          <a:p>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546100"/>
            <a:ext cx="8229600" cy="775732"/>
          </a:xfrm>
        </p:spPr>
        <p:txBody>
          <a:bodyPr>
            <a:normAutofit fontScale="90000"/>
          </a:bodyPr>
          <a:lstStyle/>
          <a:p>
            <a:pPr lvl="0"/>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a:ln w="1905"/>
                <a:solidFill>
                  <a:srgbClr val="FF0000"/>
                </a:solidFill>
                <a:effectLst>
                  <a:innerShdw blurRad="69850" dist="43180" dir="5400000">
                    <a:srgbClr val="000000">
                      <a:alpha val="65000"/>
                    </a:srgbClr>
                  </a:innerShdw>
                </a:effectLst>
              </a:rPr>
              <a:t>Sample Strategy #1</a:t>
            </a: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r>
              <a:rPr lang="en-US" sz="5400" b="1" dirty="0" smtClean="0">
                <a:ln w="1905"/>
                <a:solidFill>
                  <a:srgbClr val="FF0000"/>
                </a:solidFill>
                <a:effectLst>
                  <a:innerShdw blurRad="69850" dist="43180" dir="5400000">
                    <a:srgbClr val="000000">
                      <a:alpha val="65000"/>
                    </a:srgbClr>
                  </a:innerShdw>
                </a:effectLst>
              </a:rPr>
              <a:t/>
            </a:r>
            <a:br>
              <a:rPr lang="en-US" sz="5400" b="1" dirty="0" smtClean="0">
                <a:ln w="1905"/>
                <a:solidFill>
                  <a:srgbClr val="FF0000"/>
                </a:solidFill>
                <a:effectLst>
                  <a:innerShdw blurRad="69850" dist="43180" dir="5400000">
                    <a:srgbClr val="000000">
                      <a:alpha val="65000"/>
                    </a:srgbClr>
                  </a:innerShdw>
                </a:effectLst>
              </a:rPr>
            </a:br>
            <a:endParaRPr lang="en-US" sz="4444" dirty="0">
              <a:latin typeface="+mn-lt"/>
            </a:endParaRPr>
          </a:p>
        </p:txBody>
      </p:sp>
      <p:sp>
        <p:nvSpPr>
          <p:cNvPr id="10" name="Content Placeholder 9"/>
          <p:cNvSpPr>
            <a:spLocks noGrp="1"/>
          </p:cNvSpPr>
          <p:nvPr>
            <p:ph sz="half" idx="1"/>
          </p:nvPr>
        </p:nvSpPr>
        <p:spPr>
          <a:xfrm>
            <a:off x="457200" y="1475994"/>
            <a:ext cx="3816866" cy="4650169"/>
          </a:xfrm>
          <a:gradFill flip="none" rotWithShape="1">
            <a:gsLst>
              <a:gs pos="0">
                <a:schemeClr val="bg2">
                  <a:lumMod val="75000"/>
                </a:schemeClr>
              </a:gs>
              <a:gs pos="100000">
                <a:srgbClr val="FFFFFF"/>
              </a:gs>
            </a:gsLst>
            <a:lin ang="0" scaled="1"/>
            <a:tileRect/>
          </a:gradFill>
        </p:spPr>
        <p:txBody>
          <a:bodyPr>
            <a:normAutofit lnSpcReduction="10000"/>
          </a:bodyPr>
          <a:lstStyle/>
          <a:p>
            <a:r>
              <a:rPr lang="en-US" dirty="0" smtClean="0"/>
              <a:t>Break complex tasks into manageable goals.</a:t>
            </a:r>
          </a:p>
          <a:p>
            <a:r>
              <a:rPr lang="en-US" dirty="0" smtClean="0"/>
              <a:t>Define the estimated time needed for each goal.</a:t>
            </a:r>
          </a:p>
          <a:p>
            <a:r>
              <a:rPr lang="en-US" dirty="0" smtClean="0"/>
              <a:t> Define the starting time and deadline for each goal.</a:t>
            </a:r>
          </a:p>
          <a:p>
            <a:r>
              <a:rPr lang="en-US" dirty="0" smtClean="0"/>
              <a:t>Record when goals are reached.</a:t>
            </a:r>
            <a:endParaRPr lang="en-US" dirty="0"/>
          </a:p>
        </p:txBody>
      </p:sp>
      <p:sp>
        <p:nvSpPr>
          <p:cNvPr id="11" name="Content Placeholder 10"/>
          <p:cNvSpPr>
            <a:spLocks noGrp="1"/>
          </p:cNvSpPr>
          <p:nvPr>
            <p:ph sz="half" idx="2"/>
          </p:nvPr>
        </p:nvSpPr>
        <p:spPr/>
        <p:txBody>
          <a:bodyPr>
            <a:normAutofit lnSpcReduction="10000"/>
          </a:bodyPr>
          <a:lstStyle/>
          <a:p>
            <a:pPr>
              <a:buNone/>
            </a:pPr>
            <a:r>
              <a:rPr lang="en-US" dirty="0" smtClean="0"/>
              <a:t> </a:t>
            </a:r>
            <a:endParaRPr lang="en-US" dirty="0"/>
          </a:p>
        </p:txBody>
      </p:sp>
      <p:sp>
        <p:nvSpPr>
          <p:cNvPr id="8" name="TextBox 7"/>
          <p:cNvSpPr txBox="1"/>
          <p:nvPr/>
        </p:nvSpPr>
        <p:spPr>
          <a:xfrm>
            <a:off x="3022600" y="952500"/>
            <a:ext cx="184666" cy="369332"/>
          </a:xfrm>
          <a:prstGeom prst="rect">
            <a:avLst/>
          </a:prstGeom>
          <a:noFill/>
        </p:spPr>
        <p:txBody>
          <a:bodyPr wrap="none" rtlCol="0">
            <a:spAutoFit/>
          </a:bodyPr>
          <a:lstStyle/>
          <a:p>
            <a:r>
              <a:rPr lang="en-US" dirty="0" smtClean="0"/>
              <a:t> </a:t>
            </a:r>
            <a:endParaRPr lang="en-US" dirty="0"/>
          </a:p>
        </p:txBody>
      </p:sp>
      <p:graphicFrame>
        <p:nvGraphicFramePr>
          <p:cNvPr id="875539" name="Object 19"/>
          <p:cNvGraphicFramePr>
            <a:graphicFrameLocks noChangeAspect="1"/>
          </p:cNvGraphicFramePr>
          <p:nvPr/>
        </p:nvGraphicFramePr>
        <p:xfrm>
          <a:off x="4274066" y="1600200"/>
          <a:ext cx="4646114" cy="4125513"/>
        </p:xfrm>
        <a:graphic>
          <a:graphicData uri="http://schemas.openxmlformats.org/presentationml/2006/ole">
            <mc:AlternateContent xmlns:mc="http://schemas.openxmlformats.org/markup-compatibility/2006">
              <mc:Choice xmlns:v="urn:schemas-microsoft-com:vml" Requires="v">
                <p:oleObj spid="_x0000_s875540" name="Document" r:id="rId4" imgW="6007100" imgH="5334000" progId="Word.Document.12">
                  <p:link updateAutomatic="1"/>
                </p:oleObj>
              </mc:Choice>
              <mc:Fallback>
                <p:oleObj name="Document" r:id="rId4" imgW="6007100" imgH="5334000" progId="Word.Document.12">
                  <p:link updateAutomatic="1"/>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066" y="1600200"/>
                        <a:ext cx="4646114" cy="412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2">
                <a:lumMod val="40000"/>
                <a:lumOff val="60000"/>
              </a:schemeClr>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extBox 5"/>
          <p:cNvSpPr txBox="1"/>
          <p:nvPr/>
        </p:nvSpPr>
        <p:spPr>
          <a:xfrm>
            <a:off x="723900" y="1536700"/>
            <a:ext cx="3403600" cy="4154983"/>
          </a:xfrm>
          <a:prstGeom prst="rect">
            <a:avLst/>
          </a:prstGeom>
          <a:gradFill flip="none" rotWithShape="1">
            <a:gsLst>
              <a:gs pos="0">
                <a:schemeClr val="accent3">
                  <a:lumMod val="60000"/>
                  <a:lumOff val="40000"/>
                </a:schemeClr>
              </a:gs>
              <a:gs pos="100000">
                <a:srgbClr val="FFFFFF"/>
              </a:gs>
            </a:gsLst>
            <a:lin ang="0" scaled="1"/>
            <a:tileRect/>
          </a:gradFill>
        </p:spPr>
        <p:txBody>
          <a:bodyPr wrap="square" rtlCol="0">
            <a:spAutoFit/>
          </a:bodyPr>
          <a:lstStyle/>
          <a:p>
            <a:pPr>
              <a:buFont typeface="Wingdings" charset="2"/>
              <a:buChar char="u"/>
            </a:pPr>
            <a:r>
              <a:rPr lang="en-US" sz="2400" dirty="0" smtClean="0"/>
              <a:t> Sequenced checklists can help kids remember what they have to do.</a:t>
            </a:r>
          </a:p>
          <a:p>
            <a:endParaRPr lang="en-US" sz="2400" dirty="0" smtClean="0"/>
          </a:p>
          <a:p>
            <a:pPr>
              <a:buFont typeface="Wingdings" charset="2"/>
              <a:buChar char="u"/>
            </a:pPr>
            <a:r>
              <a:rPr lang="en-US" sz="2400" dirty="0" smtClean="0"/>
              <a:t> If your kids are very visual include images of each task.</a:t>
            </a:r>
          </a:p>
          <a:p>
            <a:endParaRPr lang="en-US" sz="2400" dirty="0" smtClean="0"/>
          </a:p>
          <a:p>
            <a:pPr>
              <a:buFont typeface="Wingdings" charset="2"/>
              <a:buChar char="u"/>
            </a:pPr>
            <a:r>
              <a:rPr lang="en-US" sz="2400" dirty="0" smtClean="0"/>
              <a:t> Checkboxes can be used to record the completion of a task.</a:t>
            </a:r>
          </a:p>
        </p:txBody>
      </p:sp>
      <p:sp>
        <p:nvSpPr>
          <p:cNvPr id="4" name="Rectangle 3"/>
          <p:cNvSpPr/>
          <p:nvPr/>
        </p:nvSpPr>
        <p:spPr>
          <a:xfrm>
            <a:off x="994833" y="508000"/>
            <a:ext cx="7279746" cy="707886"/>
          </a:xfrm>
          <a:prstGeom prst="rect">
            <a:avLst/>
          </a:prstGeom>
        </p:spPr>
        <p:txBody>
          <a:bodyPr wrap="square">
            <a:spAutoFit/>
          </a:bodyPr>
          <a:lstStyle/>
          <a:p>
            <a:pPr algn="ctr"/>
            <a:r>
              <a:rPr lang="en-US" sz="4000" b="1" dirty="0" smtClean="0">
                <a:ln w="1905"/>
                <a:solidFill>
                  <a:srgbClr val="FF0000"/>
                </a:solidFill>
                <a:effectLst>
                  <a:innerShdw blurRad="69850" dist="43180" dir="5400000">
                    <a:srgbClr val="000000">
                      <a:alpha val="65000"/>
                    </a:srgbClr>
                  </a:innerShdw>
                </a:effectLst>
              </a:rPr>
              <a:t>Sample Strategy #2 </a:t>
            </a:r>
            <a:endParaRPr lang="en-US" sz="4000" dirty="0"/>
          </a:p>
        </p:txBody>
      </p:sp>
      <p:graphicFrame>
        <p:nvGraphicFramePr>
          <p:cNvPr id="890889" name="Object 9"/>
          <p:cNvGraphicFramePr>
            <a:graphicFrameLocks noChangeAspect="1"/>
          </p:cNvGraphicFramePr>
          <p:nvPr/>
        </p:nvGraphicFramePr>
        <p:xfrm>
          <a:off x="4196821" y="1839034"/>
          <a:ext cx="4566179" cy="3990265"/>
        </p:xfrm>
        <a:graphic>
          <a:graphicData uri="http://schemas.openxmlformats.org/presentationml/2006/ole">
            <mc:AlternateContent xmlns:mc="http://schemas.openxmlformats.org/markup-compatibility/2006">
              <mc:Choice xmlns:v="urn:schemas-microsoft-com:vml" Requires="v">
                <p:oleObj spid="_x0000_s890890" name="Document" r:id="rId3" imgW="5638800" imgH="4927600" progId="Word.Document.12">
                  <p:link updateAutomatic="1"/>
                </p:oleObj>
              </mc:Choice>
              <mc:Fallback>
                <p:oleObj name="Document" r:id="rId3" imgW="5638800" imgH="4927600" progId="Word.Document.12">
                  <p:link updateAutomatic="1"/>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821" y="1839034"/>
                        <a:ext cx="4566179" cy="399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5">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892933" name="Object 5"/>
          <p:cNvGraphicFramePr>
            <a:graphicFrameLocks noChangeAspect="1"/>
          </p:cNvGraphicFramePr>
          <p:nvPr/>
        </p:nvGraphicFramePr>
        <p:xfrm>
          <a:off x="3766196" y="1346200"/>
          <a:ext cx="4755504" cy="5151707"/>
        </p:xfrm>
        <a:graphic>
          <a:graphicData uri="http://schemas.openxmlformats.org/presentationml/2006/ole">
            <mc:AlternateContent xmlns:mc="http://schemas.openxmlformats.org/markup-compatibility/2006">
              <mc:Choice xmlns:v="urn:schemas-microsoft-com:vml" Requires="v">
                <p:oleObj spid="_x0000_s892934" name="Document" r:id="rId3" imgW="6565900" imgH="7607300" progId="Word.Document.12">
                  <p:link updateAutomatic="1"/>
                </p:oleObj>
              </mc:Choice>
              <mc:Fallback>
                <p:oleObj name="Document" r:id="rId3" imgW="6565900" imgH="7607300" progId="Word.Document.12">
                  <p:link updateAutomatic="1"/>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196" y="1346200"/>
                        <a:ext cx="4755504" cy="515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TextBox 9"/>
          <p:cNvSpPr txBox="1"/>
          <p:nvPr/>
        </p:nvSpPr>
        <p:spPr>
          <a:xfrm>
            <a:off x="444500" y="1346200"/>
            <a:ext cx="2895600" cy="4708981"/>
          </a:xfrm>
          <a:prstGeom prst="rect">
            <a:avLst/>
          </a:prstGeom>
          <a:gradFill flip="none" rotWithShape="1">
            <a:gsLst>
              <a:gs pos="0">
                <a:schemeClr val="accent6">
                  <a:lumMod val="60000"/>
                  <a:lumOff val="40000"/>
                </a:schemeClr>
              </a:gs>
              <a:gs pos="100000">
                <a:srgbClr val="FFFFFF"/>
              </a:gs>
            </a:gsLst>
            <a:lin ang="0" scaled="1"/>
            <a:tileRect/>
          </a:gradFill>
        </p:spPr>
        <p:txBody>
          <a:bodyPr wrap="square" rtlCol="0">
            <a:spAutoFit/>
          </a:bodyPr>
          <a:lstStyle/>
          <a:p>
            <a:pPr>
              <a:buFont typeface="Wingdings" charset="2"/>
              <a:buChar char="u"/>
            </a:pPr>
            <a:r>
              <a:rPr lang="en-US" sz="2000" dirty="0" smtClean="0"/>
              <a:t> Using Stephen Covey’s Quadrant System, students can prioritize their time and get more done.  </a:t>
            </a:r>
          </a:p>
          <a:p>
            <a:endParaRPr lang="en-US" sz="2000" dirty="0" smtClean="0"/>
          </a:p>
          <a:p>
            <a:pPr>
              <a:buFont typeface="Wingdings" charset="2"/>
              <a:buChar char="u"/>
            </a:pPr>
            <a:r>
              <a:rPr lang="en-US" sz="2000" dirty="0" smtClean="0"/>
              <a:t> When making a “to do” list, place the tasks under the appropriate heading.</a:t>
            </a:r>
          </a:p>
          <a:p>
            <a:endParaRPr lang="en-US" sz="2000" dirty="0" smtClean="0"/>
          </a:p>
          <a:p>
            <a:pPr>
              <a:buFont typeface="Wingdings" charset="2"/>
              <a:buChar char="u"/>
            </a:pPr>
            <a:r>
              <a:rPr lang="en-US" sz="2000" dirty="0" smtClean="0"/>
              <a:t> Number the tasks under each heading to determine the order of completion. </a:t>
            </a:r>
            <a:endParaRPr lang="en-US" sz="2000" dirty="0"/>
          </a:p>
        </p:txBody>
      </p:sp>
      <p:sp>
        <p:nvSpPr>
          <p:cNvPr id="4" name="Rectangle 3"/>
          <p:cNvSpPr/>
          <p:nvPr/>
        </p:nvSpPr>
        <p:spPr>
          <a:xfrm>
            <a:off x="803276" y="431800"/>
            <a:ext cx="8039100" cy="707886"/>
          </a:xfrm>
          <a:prstGeom prst="rect">
            <a:avLst/>
          </a:prstGeom>
        </p:spPr>
        <p:txBody>
          <a:bodyPr wrap="square">
            <a:spAutoFit/>
          </a:bodyPr>
          <a:lstStyle/>
          <a:p>
            <a:pPr algn="ctr"/>
            <a:r>
              <a:rPr lang="en-US" sz="4000" b="1" dirty="0" smtClean="0">
                <a:ln w="1905"/>
                <a:solidFill>
                  <a:srgbClr val="FF0000"/>
                </a:solidFill>
                <a:effectLst>
                  <a:innerShdw blurRad="69850" dist="43180" dir="5400000">
                    <a:srgbClr val="000000">
                      <a:alpha val="65000"/>
                    </a:srgbClr>
                  </a:innerShdw>
                </a:effectLst>
              </a:rPr>
              <a:t>Sample Strategy #3</a:t>
            </a:r>
            <a:endParaRPr lang="en-US" sz="4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bg1"/>
            </a:gs>
            <a:gs pos="59000">
              <a:schemeClr val="bg1"/>
            </a:gs>
            <a:gs pos="98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368300" y="1344832"/>
            <a:ext cx="4092150" cy="4724370"/>
          </a:xfrm>
          <a:prstGeom prst="rect">
            <a:avLst/>
          </a:prstGeom>
          <a:gradFill flip="none" rotWithShape="1">
            <a:gsLst>
              <a:gs pos="0">
                <a:schemeClr val="accent2">
                  <a:lumMod val="60000"/>
                  <a:lumOff val="40000"/>
                </a:schemeClr>
              </a:gs>
              <a:gs pos="100000">
                <a:srgbClr val="FFFFFF"/>
              </a:gs>
            </a:gsLst>
            <a:lin ang="0" scaled="1"/>
            <a:tileRect/>
          </a:gradFill>
        </p:spPr>
        <p:txBody>
          <a:bodyPr wrap="square">
            <a:spAutoFit/>
          </a:bodyPr>
          <a:lstStyle/>
          <a:p>
            <a:pPr>
              <a:buFont typeface="Wingdings" charset="2"/>
              <a:buChar char="Ø"/>
            </a:pPr>
            <a:r>
              <a:rPr lang="en-US" sz="2300" b="1" dirty="0" smtClean="0"/>
              <a:t> Create a structured schedule with clear goals and expectations.</a:t>
            </a:r>
          </a:p>
          <a:p>
            <a:endParaRPr lang="en-US" sz="1200" b="1" dirty="0" smtClean="0"/>
          </a:p>
          <a:p>
            <a:pPr>
              <a:buFont typeface="Wingdings" charset="2"/>
              <a:buChar char="Ø"/>
            </a:pPr>
            <a:r>
              <a:rPr lang="en-US" sz="2300" b="1" dirty="0" smtClean="0"/>
              <a:t> Teach your children how to organize, manage time and plan.</a:t>
            </a:r>
          </a:p>
          <a:p>
            <a:endParaRPr lang="en-US" sz="1200" b="1" dirty="0" smtClean="0"/>
          </a:p>
          <a:p>
            <a:pPr>
              <a:buFont typeface="Wingdings" charset="2"/>
              <a:buChar char="Ø"/>
            </a:pPr>
            <a:r>
              <a:rPr lang="en-US" sz="2300" b="1" dirty="0" smtClean="0"/>
              <a:t> Prioritize tasks.</a:t>
            </a:r>
          </a:p>
          <a:p>
            <a:endParaRPr lang="en-US" sz="1200" b="1" dirty="0" smtClean="0"/>
          </a:p>
          <a:p>
            <a:pPr>
              <a:buFont typeface="Wingdings" charset="2"/>
              <a:buChar char="Ø"/>
            </a:pPr>
            <a:r>
              <a:rPr lang="en-US" sz="2300" b="1" dirty="0" smtClean="0"/>
              <a:t> Be consistent – plan a routine.</a:t>
            </a:r>
          </a:p>
          <a:p>
            <a:pPr>
              <a:buFont typeface="Wingdings" charset="2"/>
              <a:buChar char="Ø"/>
            </a:pPr>
            <a:endParaRPr lang="en-US" sz="1200" b="1" dirty="0" smtClean="0"/>
          </a:p>
          <a:p>
            <a:pPr>
              <a:buFont typeface="Wingdings" charset="2"/>
              <a:buChar char="Ø"/>
            </a:pPr>
            <a:r>
              <a:rPr lang="en-US" sz="2300" b="1" dirty="0" smtClean="0"/>
              <a:t> Practice what your preach - set an example.</a:t>
            </a:r>
            <a:endParaRPr lang="en-US" sz="2000" b="1" dirty="0" smtClean="0"/>
          </a:p>
        </p:txBody>
      </p:sp>
      <p:sp>
        <p:nvSpPr>
          <p:cNvPr id="3" name="Rectangle 2"/>
          <p:cNvSpPr/>
          <p:nvPr/>
        </p:nvSpPr>
        <p:spPr>
          <a:xfrm>
            <a:off x="1460501" y="698501"/>
            <a:ext cx="7621720" cy="646331"/>
          </a:xfrm>
          <a:prstGeom prst="rect">
            <a:avLst/>
          </a:prstGeom>
        </p:spPr>
        <p:txBody>
          <a:bodyPr wrap="square">
            <a:spAutoFit/>
          </a:bodyPr>
          <a:lstStyle/>
          <a:p>
            <a:pPr lvl="0"/>
            <a:r>
              <a:rPr lang="en-US" sz="3600" b="1" dirty="0" smtClean="0">
                <a:ln w="1905"/>
                <a:solidFill>
                  <a:srgbClr val="FF0000"/>
                </a:solidFill>
                <a:effectLst>
                  <a:innerShdw blurRad="69850" dist="43180" dir="5400000">
                    <a:srgbClr val="000000">
                      <a:alpha val="65000"/>
                    </a:srgbClr>
                  </a:innerShdw>
                </a:effectLst>
              </a:rPr>
              <a:t>                   All Learners</a:t>
            </a:r>
            <a:endParaRPr lang="en-US" sz="3600" b="1" dirty="0">
              <a:ln w="1905"/>
              <a:solidFill>
                <a:srgbClr val="FF0000"/>
              </a:solidFill>
              <a:effectLst>
                <a:innerShdw blurRad="69850" dist="43180" dir="5400000">
                  <a:srgbClr val="000000">
                    <a:alpha val="65000"/>
                  </a:srgbClr>
                </a:innerShdw>
              </a:effectLst>
            </a:endParaRPr>
          </a:p>
        </p:txBody>
      </p:sp>
      <p:pic>
        <p:nvPicPr>
          <p:cNvPr id="8" name="Picture 7"/>
          <p:cNvPicPr/>
          <p:nvPr/>
        </p:nvPicPr>
        <p:blipFill>
          <a:blip r:embed="rId2"/>
          <a:srcRect/>
          <a:stretch>
            <a:fillRect/>
          </a:stretch>
        </p:blipFill>
        <p:spPr bwMode="auto">
          <a:xfrm>
            <a:off x="6673021" y="3732663"/>
            <a:ext cx="2269006" cy="3125337"/>
          </a:xfrm>
          <a:prstGeom prst="rect">
            <a:avLst/>
          </a:prstGeom>
          <a:noFill/>
          <a:ln w="9525">
            <a:noFill/>
            <a:miter lim="800000"/>
            <a:headEnd/>
            <a:tailEnd/>
          </a:ln>
        </p:spPr>
      </p:pic>
      <p:pic>
        <p:nvPicPr>
          <p:cNvPr id="16" name="Picture 15"/>
          <p:cNvPicPr/>
          <p:nvPr/>
        </p:nvPicPr>
        <p:blipFill>
          <a:blip r:embed="rId3"/>
          <a:srcRect/>
          <a:stretch>
            <a:fillRect/>
          </a:stretch>
        </p:blipFill>
        <p:spPr bwMode="auto">
          <a:xfrm>
            <a:off x="6673021" y="1958833"/>
            <a:ext cx="2503558" cy="1951630"/>
          </a:xfrm>
          <a:prstGeom prst="rect">
            <a:avLst/>
          </a:prstGeom>
          <a:noFill/>
          <a:ln w="9525">
            <a:noFill/>
            <a:miter lim="800000"/>
            <a:headEnd/>
            <a:tailEnd/>
          </a:ln>
        </p:spPr>
      </p:pic>
      <p:sp>
        <p:nvSpPr>
          <p:cNvPr id="903177" name="AutoShape 9"/>
          <p:cNvSpPr>
            <a:spLocks noChangeArrowheads="1"/>
          </p:cNvSpPr>
          <p:nvPr/>
        </p:nvSpPr>
        <p:spPr bwMode="auto">
          <a:xfrm>
            <a:off x="4762500" y="1344832"/>
            <a:ext cx="2669750" cy="1309468"/>
          </a:xfrm>
          <a:prstGeom prst="wedgeEllipseCallout">
            <a:avLst>
              <a:gd name="adj1" fmla="val 59250"/>
              <a:gd name="adj2" fmla="val 38848"/>
            </a:avLst>
          </a:prstGeom>
          <a:solidFill>
            <a:schemeClr val="accent2">
              <a:lumMod val="40000"/>
              <a:lumOff val="60000"/>
            </a:schemeClr>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mbria" charset="0"/>
                <a:ea typeface="Times New Roman" charset="0"/>
              </a:rPr>
              <a:t>Now where did I put my “to do” list?</a:t>
            </a:r>
          </a:p>
        </p:txBody>
      </p:sp>
      <p:sp>
        <p:nvSpPr>
          <p:cNvPr id="903180" name="AutoShape 12"/>
          <p:cNvSpPr>
            <a:spLocks noChangeArrowheads="1"/>
          </p:cNvSpPr>
          <p:nvPr/>
        </p:nvSpPr>
        <p:spPr bwMode="auto">
          <a:xfrm>
            <a:off x="4762500" y="3517900"/>
            <a:ext cx="2401753" cy="2215338"/>
          </a:xfrm>
          <a:prstGeom prst="wedgeEllipseCallout">
            <a:avLst>
              <a:gd name="adj1" fmla="val 71695"/>
              <a:gd name="adj2" fmla="val -12528"/>
            </a:avLst>
          </a:prstGeom>
          <a:solidFill>
            <a:schemeClr val="accent3">
              <a:lumMod val="20000"/>
              <a:lumOff val="80000"/>
            </a:schemeClr>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mbria" charset="0"/>
                <a:ea typeface="Times New Roman" charset="0"/>
              </a:rPr>
              <a:t>All this homework is getting in the way of my</a:t>
            </a:r>
            <a:r>
              <a:rPr kumimoji="0" lang="en-US" sz="1800" b="0" i="0" u="none" strike="noStrike" cap="none" normalizeH="0" baseline="0" dirty="0" smtClean="0">
                <a:ln>
                  <a:noFill/>
                </a:ln>
                <a:solidFill>
                  <a:schemeClr val="tx1"/>
                </a:solidFill>
                <a:effectLst/>
                <a:latin typeface="Cambria" charset="0"/>
                <a:ea typeface="Times New Roman" charset="0"/>
              </a:rPr>
              <a:t> </a:t>
            </a:r>
            <a:r>
              <a:rPr lang="en-US" dirty="0" smtClean="0">
                <a:latin typeface="Cambria" charset="0"/>
                <a:ea typeface="Times New Roman" charset="0"/>
              </a:rPr>
              <a:t>F</a:t>
            </a:r>
            <a:r>
              <a:rPr kumimoji="0" lang="en-US" sz="1800" b="0" i="0" u="none" strike="noStrike" cap="none" normalizeH="0" baseline="0" dirty="0" smtClean="0">
                <a:ln>
                  <a:noFill/>
                </a:ln>
                <a:solidFill>
                  <a:schemeClr val="tx1"/>
                </a:solidFill>
                <a:effectLst/>
                <a:latin typeface="Cambria" charset="0"/>
                <a:ea typeface="Times New Roman" charset="0"/>
              </a:rPr>
              <a:t>acebook </a:t>
            </a:r>
            <a:r>
              <a:rPr kumimoji="0" lang="en-US" sz="1800" b="0" i="0" u="none" strike="noStrike" cap="none" normalizeH="0" baseline="0" dirty="0">
                <a:ln>
                  <a:noFill/>
                </a:ln>
                <a:solidFill>
                  <a:schemeClr val="tx1"/>
                </a:solidFill>
                <a:effectLst/>
                <a:latin typeface="Cambria" charset="0"/>
                <a:ea typeface="Times New Roman" charset="0"/>
              </a:rPr>
              <a:t>time!</a:t>
            </a:r>
            <a:endParaRPr kumimoji="0" lang="en-US" sz="1800" b="0" i="0" u="none" strike="noStrike" cap="none" normalizeH="0" baseline="0" dirty="0">
              <a:ln>
                <a:noFill/>
              </a:ln>
              <a:solidFill>
                <a:schemeClr val="tx1"/>
              </a:solidFill>
              <a:effectLst/>
              <a:latin typeface="Times New Roman" charset="0"/>
              <a:ea typeface="Times New Roman"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39" presetClass="entr" presetSubtype="0" accel="100000" fill="hold" grpId="0" nodeType="withEffect">
                                  <p:stCondLst>
                                    <p:cond delay="0"/>
                                  </p:stCondLst>
                                  <p:childTnLst>
                                    <p:set>
                                      <p:cBhvr>
                                        <p:cTn id="22" dur="1" fill="hold">
                                          <p:stCondLst>
                                            <p:cond delay="0"/>
                                          </p:stCondLst>
                                        </p:cTn>
                                        <p:tgtEl>
                                          <p:spTgt spid="903177"/>
                                        </p:tgtEl>
                                        <p:attrNameLst>
                                          <p:attrName>style.visibility</p:attrName>
                                        </p:attrNameLst>
                                      </p:cBhvr>
                                      <p:to>
                                        <p:strVal val="visible"/>
                                      </p:to>
                                    </p:set>
                                    <p:anim calcmode="lin" valueType="num">
                                      <p:cBhvr>
                                        <p:cTn id="23" dur="500" fill="hold"/>
                                        <p:tgtEl>
                                          <p:spTgt spid="90317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0317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0317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03177"/>
                                        </p:tgtEl>
                                        <p:attrNameLst>
                                          <p:attrName>ppt_y</p:attrName>
                                        </p:attrNameLst>
                                      </p:cBhvr>
                                      <p:tavLst>
                                        <p:tav tm="0">
                                          <p:val>
                                            <p:strVal val="#ppt_y"/>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800" decel="100000"/>
                                        <p:tgtEl>
                                          <p:spTgt spid="8"/>
                                        </p:tgtEl>
                                      </p:cBhvr>
                                    </p:animEffect>
                                    <p:anim calcmode="lin" valueType="num">
                                      <p:cBhvr>
                                        <p:cTn id="30" dur="800" decel="100000" fill="hold"/>
                                        <p:tgtEl>
                                          <p:spTgt spid="8"/>
                                        </p:tgtEl>
                                        <p:attrNameLst>
                                          <p:attrName>style.rotation</p:attrName>
                                        </p:attrNameLst>
                                      </p:cBhvr>
                                      <p:tavLst>
                                        <p:tav tm="0">
                                          <p:val>
                                            <p:fltVal val="-90"/>
                                          </p:val>
                                        </p:tav>
                                        <p:tav tm="100000">
                                          <p:val>
                                            <p:fltVal val="0"/>
                                          </p:val>
                                        </p:tav>
                                      </p:tavLst>
                                    </p:anim>
                                    <p:anim calcmode="lin" valueType="num">
                                      <p:cBhvr>
                                        <p:cTn id="31" dur="800" decel="100000" fill="hold"/>
                                        <p:tgtEl>
                                          <p:spTgt spid="8"/>
                                        </p:tgtEl>
                                        <p:attrNameLst>
                                          <p:attrName>ppt_x</p:attrName>
                                        </p:attrNameLst>
                                      </p:cBhvr>
                                      <p:tavLst>
                                        <p:tav tm="0">
                                          <p:val>
                                            <p:strVal val="#ppt_x+0.4"/>
                                          </p:val>
                                        </p:tav>
                                        <p:tav tm="100000">
                                          <p:val>
                                            <p:strVal val="#ppt_x-0.05"/>
                                          </p:val>
                                        </p:tav>
                                      </p:tavLst>
                                    </p:anim>
                                    <p:anim calcmode="lin" valueType="num">
                                      <p:cBhvr>
                                        <p:cTn id="32" dur="800" decel="100000" fill="hold"/>
                                        <p:tgtEl>
                                          <p:spTgt spid="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5" presetID="26" presetClass="entr" presetSubtype="0" fill="hold" grpId="0" nodeType="withEffect">
                                  <p:stCondLst>
                                    <p:cond delay="0"/>
                                  </p:stCondLst>
                                  <p:childTnLst>
                                    <p:set>
                                      <p:cBhvr>
                                        <p:cTn id="36" dur="1" fill="hold">
                                          <p:stCondLst>
                                            <p:cond delay="0"/>
                                          </p:stCondLst>
                                        </p:cTn>
                                        <p:tgtEl>
                                          <p:spTgt spid="903180"/>
                                        </p:tgtEl>
                                        <p:attrNameLst>
                                          <p:attrName>style.visibility</p:attrName>
                                        </p:attrNameLst>
                                      </p:cBhvr>
                                      <p:to>
                                        <p:strVal val="visible"/>
                                      </p:to>
                                    </p:set>
                                    <p:animEffect transition="in" filter="wipe(down)">
                                      <p:cBhvr>
                                        <p:cTn id="37" dur="580">
                                          <p:stCondLst>
                                            <p:cond delay="0"/>
                                          </p:stCondLst>
                                        </p:cTn>
                                        <p:tgtEl>
                                          <p:spTgt spid="903180"/>
                                        </p:tgtEl>
                                      </p:cBhvr>
                                    </p:animEffect>
                                    <p:anim calcmode="lin" valueType="num">
                                      <p:cBhvr>
                                        <p:cTn id="38" dur="1822" tmFilter="0,0; 0.14,0.36; 0.43,0.73; 0.71,0.91; 1.0,1.0">
                                          <p:stCondLst>
                                            <p:cond delay="0"/>
                                          </p:stCondLst>
                                        </p:cTn>
                                        <p:tgtEl>
                                          <p:spTgt spid="90318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0318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0318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0318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03180"/>
                                        </p:tgtEl>
                                        <p:attrNameLst>
                                          <p:attrName>ppt_y</p:attrName>
                                        </p:attrNameLst>
                                      </p:cBhvr>
                                      <p:tavLst>
                                        <p:tav tm="0" fmla="#ppt_y-sin(pi*$)/81">
                                          <p:val>
                                            <p:fltVal val="0"/>
                                          </p:val>
                                        </p:tav>
                                        <p:tav tm="100000">
                                          <p:val>
                                            <p:fltVal val="1"/>
                                          </p:val>
                                        </p:tav>
                                      </p:tavLst>
                                    </p:anim>
                                    <p:animScale>
                                      <p:cBhvr>
                                        <p:cTn id="43" dur="26">
                                          <p:stCondLst>
                                            <p:cond delay="650"/>
                                          </p:stCondLst>
                                        </p:cTn>
                                        <p:tgtEl>
                                          <p:spTgt spid="903180"/>
                                        </p:tgtEl>
                                      </p:cBhvr>
                                      <p:to x="100000" y="60000"/>
                                    </p:animScale>
                                    <p:animScale>
                                      <p:cBhvr>
                                        <p:cTn id="44" dur="166" decel="50000">
                                          <p:stCondLst>
                                            <p:cond delay="676"/>
                                          </p:stCondLst>
                                        </p:cTn>
                                        <p:tgtEl>
                                          <p:spTgt spid="903180"/>
                                        </p:tgtEl>
                                      </p:cBhvr>
                                      <p:to x="100000" y="100000"/>
                                    </p:animScale>
                                    <p:animScale>
                                      <p:cBhvr>
                                        <p:cTn id="45" dur="26">
                                          <p:stCondLst>
                                            <p:cond delay="1312"/>
                                          </p:stCondLst>
                                        </p:cTn>
                                        <p:tgtEl>
                                          <p:spTgt spid="903180"/>
                                        </p:tgtEl>
                                      </p:cBhvr>
                                      <p:to x="100000" y="80000"/>
                                    </p:animScale>
                                    <p:animScale>
                                      <p:cBhvr>
                                        <p:cTn id="46" dur="166" decel="50000">
                                          <p:stCondLst>
                                            <p:cond delay="1338"/>
                                          </p:stCondLst>
                                        </p:cTn>
                                        <p:tgtEl>
                                          <p:spTgt spid="903180"/>
                                        </p:tgtEl>
                                      </p:cBhvr>
                                      <p:to x="100000" y="100000"/>
                                    </p:animScale>
                                    <p:animScale>
                                      <p:cBhvr>
                                        <p:cTn id="47" dur="26">
                                          <p:stCondLst>
                                            <p:cond delay="1642"/>
                                          </p:stCondLst>
                                        </p:cTn>
                                        <p:tgtEl>
                                          <p:spTgt spid="903180"/>
                                        </p:tgtEl>
                                      </p:cBhvr>
                                      <p:to x="100000" y="90000"/>
                                    </p:animScale>
                                    <p:animScale>
                                      <p:cBhvr>
                                        <p:cTn id="48" dur="166" decel="50000">
                                          <p:stCondLst>
                                            <p:cond delay="1668"/>
                                          </p:stCondLst>
                                        </p:cTn>
                                        <p:tgtEl>
                                          <p:spTgt spid="903180"/>
                                        </p:tgtEl>
                                      </p:cBhvr>
                                      <p:to x="100000" y="100000"/>
                                    </p:animScale>
                                    <p:animScale>
                                      <p:cBhvr>
                                        <p:cTn id="49" dur="26">
                                          <p:stCondLst>
                                            <p:cond delay="1808"/>
                                          </p:stCondLst>
                                        </p:cTn>
                                        <p:tgtEl>
                                          <p:spTgt spid="903180"/>
                                        </p:tgtEl>
                                      </p:cBhvr>
                                      <p:to x="100000" y="95000"/>
                                    </p:animScale>
                                    <p:animScale>
                                      <p:cBhvr>
                                        <p:cTn id="50" dur="166" decel="50000">
                                          <p:stCondLst>
                                            <p:cond delay="1834"/>
                                          </p:stCondLst>
                                        </p:cTn>
                                        <p:tgtEl>
                                          <p:spTgt spid="903180"/>
                                        </p:tgtEl>
                                      </p:cBhvr>
                                      <p:to x="100000" y="100000"/>
                                    </p:animScale>
                                  </p:childTnLst>
                                </p:cTn>
                              </p:par>
                              <p:par>
                                <p:cTn id="51" presetID="35"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anim calcmode="lin" valueType="num">
                                      <p:cBhvr>
                                        <p:cTn id="54" dur="2000" fill="hold"/>
                                        <p:tgtEl>
                                          <p:spTgt spid="16"/>
                                        </p:tgtEl>
                                        <p:attrNameLst>
                                          <p:attrName>style.rotation</p:attrName>
                                        </p:attrNameLst>
                                      </p:cBhvr>
                                      <p:tavLst>
                                        <p:tav tm="0">
                                          <p:val>
                                            <p:fltVal val="720"/>
                                          </p:val>
                                        </p:tav>
                                        <p:tav tm="100000">
                                          <p:val>
                                            <p:fltVal val="0"/>
                                          </p:val>
                                        </p:tav>
                                      </p:tavLst>
                                    </p:anim>
                                    <p:anim calcmode="lin" valueType="num">
                                      <p:cBhvr>
                                        <p:cTn id="55" dur="2000" fill="hold"/>
                                        <p:tgtEl>
                                          <p:spTgt spid="16"/>
                                        </p:tgtEl>
                                        <p:attrNameLst>
                                          <p:attrName>ppt_h</p:attrName>
                                        </p:attrNameLst>
                                      </p:cBhvr>
                                      <p:tavLst>
                                        <p:tav tm="0">
                                          <p:val>
                                            <p:fltVal val="0"/>
                                          </p:val>
                                        </p:tav>
                                        <p:tav tm="100000">
                                          <p:val>
                                            <p:strVal val="#ppt_h"/>
                                          </p:val>
                                        </p:tav>
                                      </p:tavLst>
                                    </p:anim>
                                    <p:anim calcmode="lin" valueType="num">
                                      <p:cBhvr>
                                        <p:cTn id="56"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03177" grpId="0" animBg="1"/>
      <p:bldP spid="9031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chemeClr val="bg1"/>
            </a:gs>
            <a:gs pos="99000">
              <a:schemeClr val="accent2">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381000" y="1401523"/>
            <a:ext cx="5803900" cy="4221669"/>
          </a:xfrm>
          <a:prstGeom prst="rect">
            <a:avLst/>
          </a:prstGeom>
          <a:gradFill flip="none" rotWithShape="1">
            <a:gsLst>
              <a:gs pos="0">
                <a:schemeClr val="accent1">
                  <a:lumMod val="60000"/>
                  <a:lumOff val="40000"/>
                </a:schemeClr>
              </a:gs>
              <a:gs pos="100000">
                <a:srgbClr val="FFFFFF"/>
              </a:gs>
            </a:gsLst>
            <a:lin ang="0" scaled="1"/>
            <a:tileRect/>
          </a:gradFill>
        </p:spPr>
        <p:txBody>
          <a:bodyPr wrap="square">
            <a:spAutoFit/>
          </a:bodyPr>
          <a:lstStyle/>
          <a:p>
            <a:pPr>
              <a:lnSpc>
                <a:spcPct val="150000"/>
              </a:lnSpc>
              <a:buFont typeface="Wingdings" charset="2"/>
              <a:buChar char="u"/>
            </a:pPr>
            <a:r>
              <a:rPr lang="en-US" sz="2000" b="1" dirty="0" smtClean="0"/>
              <a:t> Minimize clutter.</a:t>
            </a:r>
          </a:p>
          <a:p>
            <a:pPr>
              <a:lnSpc>
                <a:spcPct val="150000"/>
              </a:lnSpc>
              <a:buFont typeface="Wingdings" charset="2"/>
              <a:buChar char="u"/>
            </a:pPr>
            <a:r>
              <a:rPr lang="en-US" sz="2000" b="1" dirty="0" smtClean="0"/>
              <a:t> Consider having separate work areas for family members with a complete set of supplies.</a:t>
            </a:r>
          </a:p>
          <a:p>
            <a:pPr>
              <a:lnSpc>
                <a:spcPct val="150000"/>
              </a:lnSpc>
              <a:buFont typeface="Wingdings" charset="2"/>
              <a:buChar char="u"/>
            </a:pPr>
            <a:r>
              <a:rPr lang="en-US" sz="2000" b="1" dirty="0" smtClean="0"/>
              <a:t> Schedule a weekly time to clean and organize shared spaces.</a:t>
            </a:r>
          </a:p>
          <a:p>
            <a:pPr>
              <a:lnSpc>
                <a:spcPct val="150000"/>
              </a:lnSpc>
              <a:buFont typeface="Wingdings" charset="2"/>
              <a:buChar char="u"/>
            </a:pPr>
            <a:r>
              <a:rPr lang="en-US" sz="2000" b="1" dirty="0" smtClean="0"/>
              <a:t> Schedule a time, weekly, to clear off desks, organize book bags and file materials.  You can use labeled boxes or cubbies, clear boxes or a file cabinet with color coded files.</a:t>
            </a:r>
          </a:p>
        </p:txBody>
      </p:sp>
      <p:sp>
        <p:nvSpPr>
          <p:cNvPr id="3" name="Rectangle 2"/>
          <p:cNvSpPr/>
          <p:nvPr/>
        </p:nvSpPr>
        <p:spPr>
          <a:xfrm>
            <a:off x="1797002" y="597455"/>
            <a:ext cx="6342041" cy="584776"/>
          </a:xfrm>
          <a:prstGeom prst="rect">
            <a:avLst/>
          </a:prstGeom>
        </p:spPr>
        <p:txBody>
          <a:bodyPr wrap="square">
            <a:spAutoFit/>
          </a:bodyPr>
          <a:lstStyle/>
          <a:p>
            <a:pPr lvl="0"/>
            <a:r>
              <a:rPr lang="en-US" sz="3200" b="1" dirty="0" smtClean="0">
                <a:ln w="1905"/>
                <a:solidFill>
                  <a:srgbClr val="FF0000"/>
                </a:solidFill>
                <a:effectLst>
                  <a:innerShdw blurRad="69850" dist="43180" dir="5400000">
                    <a:srgbClr val="000000">
                      <a:alpha val="65000"/>
                    </a:srgbClr>
                  </a:innerShdw>
                </a:effectLst>
              </a:rPr>
              <a:t>Organizing Space &amp; Materials</a:t>
            </a:r>
            <a:endParaRPr lang="en-US" sz="3200" b="1" dirty="0">
              <a:ln w="1905"/>
              <a:solidFill>
                <a:srgbClr val="FF0000"/>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2"/>
          <a:stretch>
            <a:fillRect/>
          </a:stretch>
        </p:blipFill>
        <p:spPr>
          <a:xfrm>
            <a:off x="6350000" y="1401523"/>
            <a:ext cx="2266228" cy="1892300"/>
          </a:xfrm>
          <a:prstGeom prst="rect">
            <a:avLst/>
          </a:prstGeom>
        </p:spPr>
      </p:pic>
      <p:pic>
        <p:nvPicPr>
          <p:cNvPr id="6" name="Picture 5"/>
          <p:cNvPicPr>
            <a:picLocks noChangeAspect="1"/>
          </p:cNvPicPr>
          <p:nvPr/>
        </p:nvPicPr>
        <p:blipFill>
          <a:blip r:embed="rId3"/>
          <a:stretch>
            <a:fillRect/>
          </a:stretch>
        </p:blipFill>
        <p:spPr>
          <a:xfrm>
            <a:off x="6350000" y="3293823"/>
            <a:ext cx="2266228" cy="3033406"/>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alpha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1458476" y="482600"/>
            <a:ext cx="6498651" cy="584776"/>
          </a:xfrm>
          <a:prstGeom prst="rect">
            <a:avLst/>
          </a:prstGeom>
          <a:noFill/>
        </p:spPr>
        <p:txBody>
          <a:bodyPr wrap="square" rtlCol="0">
            <a:spAutoFit/>
          </a:bodyPr>
          <a:lstStyle/>
          <a:p>
            <a:r>
              <a:rPr lang="en-US" sz="3200" b="1" dirty="0" smtClean="0">
                <a:ln w="1905"/>
                <a:solidFill>
                  <a:srgbClr val="FF0000"/>
                </a:solidFill>
                <a:effectLst>
                  <a:innerShdw blurRad="69850" dist="43180" dir="5400000">
                    <a:srgbClr val="000000">
                      <a:alpha val="65000"/>
                    </a:srgbClr>
                  </a:innerShdw>
                </a:effectLst>
              </a:rPr>
              <a:t> What is Executive Functioning?</a:t>
            </a:r>
            <a:endParaRPr lang="en-US" sz="3200" b="1" dirty="0">
              <a:ln w="1905"/>
              <a:solidFill>
                <a:srgbClr val="FF0000"/>
              </a:solidFill>
              <a:effectLst>
                <a:innerShdw blurRad="69850" dist="43180" dir="5400000">
                  <a:srgbClr val="000000">
                    <a:alpha val="65000"/>
                  </a:srgbClr>
                </a:innerShdw>
              </a:effectLst>
            </a:endParaRPr>
          </a:p>
        </p:txBody>
      </p:sp>
      <p:sp>
        <p:nvSpPr>
          <p:cNvPr id="9" name="TextBox 8"/>
          <p:cNvSpPr txBox="1"/>
          <p:nvPr/>
        </p:nvSpPr>
        <p:spPr>
          <a:xfrm>
            <a:off x="190500" y="482600"/>
            <a:ext cx="5257800" cy="6632584"/>
          </a:xfrm>
          <a:prstGeom prst="rect">
            <a:avLst/>
          </a:prstGeom>
          <a:noFill/>
        </p:spPr>
        <p:txBody>
          <a:bodyPr wrap="square" numCol="1" rtlCol="0">
            <a:spAutoFit/>
          </a:bodyPr>
          <a:lstStyle/>
          <a:p>
            <a:endParaRPr lang="en-US" sz="1000" dirty="0" smtClean="0"/>
          </a:p>
          <a:p>
            <a:endParaRPr lang="en-US" dirty="0" smtClean="0"/>
          </a:p>
          <a:p>
            <a:endParaRPr lang="en-US" sz="2200" dirty="0" smtClean="0"/>
          </a:p>
          <a:p>
            <a:pPr>
              <a:buFont typeface="Wingdings" charset="2"/>
              <a:buChar char="u"/>
            </a:pPr>
            <a:r>
              <a:rPr lang="en-US" sz="2200" dirty="0" smtClean="0"/>
              <a:t> The command and control center of the brain.</a:t>
            </a:r>
          </a:p>
          <a:p>
            <a:pPr>
              <a:buFont typeface="Wingdings" charset="2"/>
              <a:buChar char="u"/>
            </a:pPr>
            <a:r>
              <a:rPr lang="en-US" sz="2200" dirty="0" smtClean="0"/>
              <a:t> The conductor of cognitive skills.</a:t>
            </a:r>
          </a:p>
          <a:p>
            <a:pPr>
              <a:buFont typeface="Wingdings" charset="2"/>
              <a:buChar char="u"/>
            </a:pPr>
            <a:r>
              <a:rPr lang="en-US" sz="2200" dirty="0" smtClean="0"/>
              <a:t> The cognitive process </a:t>
            </a:r>
            <a:r>
              <a:rPr lang="en-US" sz="2200" dirty="0"/>
              <a:t>that</a:t>
            </a:r>
            <a:r>
              <a:rPr lang="en-US" sz="2200" dirty="0" smtClean="0"/>
              <a:t> connects learned experiences </a:t>
            </a:r>
            <a:r>
              <a:rPr lang="en-US" sz="2200" dirty="0"/>
              <a:t>with present </a:t>
            </a:r>
            <a:r>
              <a:rPr lang="en-US" sz="2200" dirty="0" smtClean="0"/>
              <a:t>actions. </a:t>
            </a:r>
          </a:p>
          <a:p>
            <a:pPr>
              <a:buFont typeface="Wingdings" charset="2"/>
              <a:buChar char="u"/>
            </a:pPr>
            <a:r>
              <a:rPr lang="en-US" sz="2200" dirty="0" smtClean="0"/>
              <a:t> The place that encodes, retrieves and manipulates information.</a:t>
            </a:r>
          </a:p>
          <a:p>
            <a:endParaRPr lang="en-US" sz="1100" b="1" dirty="0" smtClean="0"/>
          </a:p>
          <a:p>
            <a:endParaRPr lang="en-US" sz="2200" b="1" dirty="0" smtClean="0"/>
          </a:p>
          <a:p>
            <a:r>
              <a:rPr lang="en-US" sz="2200" b="1" dirty="0" smtClean="0"/>
              <a:t>We </a:t>
            </a:r>
            <a:r>
              <a:rPr lang="en-US" sz="2200" b="1" dirty="0"/>
              <a:t>use</a:t>
            </a:r>
            <a:r>
              <a:rPr lang="en-US" sz="2200" b="1" dirty="0" smtClean="0"/>
              <a:t> Executive Functioning </a:t>
            </a:r>
            <a:r>
              <a:rPr lang="en-US" sz="2200" b="1" dirty="0"/>
              <a:t>when we perform such activities </a:t>
            </a:r>
            <a:r>
              <a:rPr lang="en-US" sz="2200" b="1" dirty="0" smtClean="0"/>
              <a:t>as:</a:t>
            </a:r>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sz="1000" dirty="0" smtClean="0"/>
          </a:p>
          <a:p>
            <a:endParaRPr lang="en-US" dirty="0" smtClean="0"/>
          </a:p>
          <a:p>
            <a:endParaRPr lang="en-US" dirty="0" smtClean="0"/>
          </a:p>
          <a:p>
            <a:endParaRPr lang="en-US" dirty="0" smtClean="0"/>
          </a:p>
        </p:txBody>
      </p:sp>
      <p:sp>
        <p:nvSpPr>
          <p:cNvPr id="13" name="TextBox 12"/>
          <p:cNvSpPr txBox="1"/>
          <p:nvPr/>
        </p:nvSpPr>
        <p:spPr>
          <a:xfrm>
            <a:off x="285750" y="5016501"/>
            <a:ext cx="8858250" cy="1785104"/>
          </a:xfrm>
          <a:prstGeom prst="rect">
            <a:avLst/>
          </a:prstGeom>
          <a:noFill/>
        </p:spPr>
        <p:txBody>
          <a:bodyPr wrap="square" numCol="2" rtlCol="0">
            <a:spAutoFit/>
          </a:bodyPr>
          <a:lstStyle/>
          <a:p>
            <a:pPr>
              <a:buFont typeface="Wingdings" charset="2"/>
              <a:buChar char="u"/>
            </a:pPr>
            <a:r>
              <a:rPr lang="en-US" sz="2200" dirty="0" smtClean="0"/>
              <a:t> Planning</a:t>
            </a:r>
          </a:p>
          <a:p>
            <a:pPr>
              <a:buFont typeface="Wingdings" charset="2"/>
              <a:buChar char="u"/>
            </a:pPr>
            <a:r>
              <a:rPr lang="en-US" sz="2200" dirty="0" smtClean="0"/>
              <a:t> Organizing</a:t>
            </a:r>
          </a:p>
          <a:p>
            <a:pPr>
              <a:buFont typeface="Wingdings" charset="2"/>
              <a:buChar char="u"/>
            </a:pPr>
            <a:r>
              <a:rPr lang="en-US" sz="2200" dirty="0" smtClean="0"/>
              <a:t> Strategizing </a:t>
            </a:r>
          </a:p>
          <a:p>
            <a:pPr>
              <a:buFont typeface="Wingdings" charset="2"/>
              <a:buChar char="u"/>
            </a:pPr>
            <a:r>
              <a:rPr lang="en-US" sz="2200" dirty="0" smtClean="0"/>
              <a:t> Sustaining attention</a:t>
            </a:r>
          </a:p>
          <a:p>
            <a:pPr>
              <a:buFont typeface="Wingdings" charset="2"/>
              <a:buChar char="u"/>
            </a:pPr>
            <a:endParaRPr lang="en-US" sz="2200" dirty="0" smtClean="0"/>
          </a:p>
          <a:p>
            <a:pPr>
              <a:buFont typeface="Wingdings" charset="2"/>
              <a:buChar char="u"/>
            </a:pPr>
            <a:endParaRPr lang="en-US" sz="2200" dirty="0" smtClean="0"/>
          </a:p>
          <a:p>
            <a:pPr>
              <a:buFont typeface="Wingdings" charset="2"/>
              <a:buChar char="u"/>
            </a:pPr>
            <a:r>
              <a:rPr lang="en-US" sz="2200" dirty="0" smtClean="0"/>
              <a:t> Remembering details </a:t>
            </a:r>
          </a:p>
          <a:p>
            <a:pPr>
              <a:buFont typeface="Wingdings" charset="2"/>
              <a:buChar char="u"/>
            </a:pPr>
            <a:r>
              <a:rPr lang="en-US" sz="2200" dirty="0" smtClean="0"/>
              <a:t> Managing time and space</a:t>
            </a:r>
          </a:p>
          <a:p>
            <a:pPr>
              <a:buFont typeface="Wingdings" charset="2"/>
              <a:buChar char="u"/>
            </a:pPr>
            <a:r>
              <a:rPr lang="en-US" sz="2200" dirty="0" smtClean="0"/>
              <a:t> Regulating thoughts and actions</a:t>
            </a:r>
          </a:p>
        </p:txBody>
      </p:sp>
      <p:sp>
        <p:nvSpPr>
          <p:cNvPr id="6" name="TextBox 5"/>
          <p:cNvSpPr txBox="1"/>
          <p:nvPr/>
        </p:nvSpPr>
        <p:spPr>
          <a:xfrm>
            <a:off x="965200" y="927100"/>
            <a:ext cx="184666"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2"/>
          <a:stretch>
            <a:fillRect/>
          </a:stretch>
        </p:blipFill>
        <p:spPr>
          <a:xfrm>
            <a:off x="5619750" y="1626632"/>
            <a:ext cx="2337377" cy="2337377"/>
          </a:xfrm>
          <a:prstGeom prst="rect">
            <a:avLst/>
          </a:prstGeom>
        </p:spPr>
      </p:pic>
      <p:pic>
        <p:nvPicPr>
          <p:cNvPr id="14" name="Picture 13"/>
          <p:cNvPicPr>
            <a:picLocks noChangeAspect="1"/>
          </p:cNvPicPr>
          <p:nvPr/>
        </p:nvPicPr>
        <p:blipFill>
          <a:blip r:embed="rId3">
            <a:alphaModFix amt="75000"/>
          </a:blip>
          <a:stretch>
            <a:fillRect/>
          </a:stretch>
        </p:blipFill>
        <p:spPr>
          <a:xfrm>
            <a:off x="5448300" y="3213100"/>
            <a:ext cx="2337377" cy="2171701"/>
          </a:xfrm>
          <a:prstGeom prst="rect">
            <a:avLst/>
          </a:prstGeom>
          <a:solidFill>
            <a:schemeClr val="accent1"/>
          </a:solidFill>
        </p:spPr>
      </p:pic>
    </p:spTree>
  </p:cSld>
  <p:clrMapOvr>
    <a:masterClrMapping/>
  </p:clrMapOvr>
  <p:transition spd="slow" advTm="37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a:buNone/>
            </a:pPr>
            <a:r>
              <a:rPr lang="en-US" dirty="0" smtClean="0"/>
              <a:t>   </a:t>
            </a:r>
            <a:endParaRPr lang="en-US" dirty="0"/>
          </a:p>
        </p:txBody>
      </p:sp>
      <p:sp>
        <p:nvSpPr>
          <p:cNvPr id="5" name="Text Placeholder 4"/>
          <p:cNvSpPr>
            <a:spLocks noGrp="1"/>
          </p:cNvSpPr>
          <p:nvPr>
            <p:ph type="body" sz="half" idx="2"/>
          </p:nvPr>
        </p:nvSpPr>
        <p:spPr>
          <a:xfrm>
            <a:off x="444500" y="1308100"/>
            <a:ext cx="4978400" cy="4572000"/>
          </a:xfrm>
          <a:gradFill flip="none" rotWithShape="1">
            <a:gsLst>
              <a:gs pos="0">
                <a:schemeClr val="accent5">
                  <a:lumMod val="60000"/>
                  <a:lumOff val="40000"/>
                </a:schemeClr>
              </a:gs>
              <a:gs pos="100000">
                <a:srgbClr val="FFFFFF"/>
              </a:gs>
            </a:gsLst>
            <a:lin ang="0" scaled="1"/>
            <a:tileRect/>
          </a:gradFill>
        </p:spPr>
        <p:txBody>
          <a:bodyPr>
            <a:normAutofit lnSpcReduction="10000"/>
          </a:bodyPr>
          <a:lstStyle/>
          <a:p>
            <a:endParaRPr lang="en-US" sz="2400" dirty="0" smtClean="0"/>
          </a:p>
          <a:p>
            <a:pPr>
              <a:buFont typeface="Wingdings" charset="2"/>
              <a:buChar char="²"/>
            </a:pPr>
            <a:r>
              <a:rPr lang="en-US" sz="2400" dirty="0" smtClean="0"/>
              <a:t>Just do it</a:t>
            </a:r>
          </a:p>
          <a:p>
            <a:pPr>
              <a:buFont typeface="Wingdings" charset="2"/>
              <a:buChar char="²"/>
            </a:pPr>
            <a:endParaRPr lang="en-US" sz="1000" dirty="0" smtClean="0"/>
          </a:p>
          <a:p>
            <a:pPr>
              <a:buFont typeface="Wingdings" charset="2"/>
              <a:buChar char="²"/>
            </a:pPr>
            <a:r>
              <a:rPr lang="en-US" sz="2400" dirty="0" smtClean="0"/>
              <a:t> Set limits</a:t>
            </a:r>
          </a:p>
          <a:p>
            <a:pPr>
              <a:buFont typeface="Wingdings" charset="2"/>
              <a:buChar char="²"/>
            </a:pPr>
            <a:endParaRPr lang="en-US" sz="1081" dirty="0" smtClean="0"/>
          </a:p>
          <a:p>
            <a:pPr>
              <a:buFont typeface="Wingdings" charset="2"/>
              <a:buChar char="²"/>
            </a:pPr>
            <a:r>
              <a:rPr lang="en-US" sz="2400" dirty="0" smtClean="0"/>
              <a:t> Hold onto your power</a:t>
            </a:r>
          </a:p>
          <a:p>
            <a:pPr>
              <a:buFont typeface="Wingdings" charset="2"/>
              <a:buChar char="²"/>
            </a:pPr>
            <a:endParaRPr lang="en-US" sz="1000" dirty="0" smtClean="0"/>
          </a:p>
          <a:p>
            <a:pPr>
              <a:buFont typeface="Wingdings" charset="2"/>
              <a:buChar char="²"/>
            </a:pPr>
            <a:r>
              <a:rPr lang="en-US" sz="2400" dirty="0" smtClean="0"/>
              <a:t> Create rules </a:t>
            </a:r>
          </a:p>
          <a:p>
            <a:endParaRPr lang="en-US" sz="1297" dirty="0" smtClean="0"/>
          </a:p>
          <a:p>
            <a:pPr>
              <a:buFont typeface="Wingdings" charset="2"/>
              <a:buChar char="²"/>
            </a:pPr>
            <a:r>
              <a:rPr lang="en-US" sz="2400" dirty="0" smtClean="0"/>
              <a:t> Hold your children accountable </a:t>
            </a:r>
          </a:p>
          <a:p>
            <a:pPr>
              <a:buFont typeface="Wingdings" charset="2"/>
              <a:buChar char="²"/>
            </a:pPr>
            <a:endParaRPr lang="en-US" sz="1000" dirty="0" smtClean="0"/>
          </a:p>
          <a:p>
            <a:pPr>
              <a:buFont typeface="Wingdings" charset="2"/>
              <a:buChar char="²"/>
            </a:pPr>
            <a:r>
              <a:rPr lang="en-US" sz="2400" dirty="0" smtClean="0"/>
              <a:t> Minimize distractions</a:t>
            </a:r>
          </a:p>
          <a:p>
            <a:pPr>
              <a:buFont typeface="Wingdings" charset="2"/>
              <a:buChar char="²"/>
            </a:pPr>
            <a:endParaRPr lang="en-US" sz="1000" dirty="0" smtClean="0"/>
          </a:p>
          <a:p>
            <a:pPr>
              <a:buFont typeface="Wingdings" charset="2"/>
              <a:buChar char="²"/>
            </a:pPr>
            <a:r>
              <a:rPr lang="en-US" sz="2400" dirty="0" smtClean="0"/>
              <a:t> Only reward appropriate behaviors </a:t>
            </a:r>
          </a:p>
          <a:p>
            <a:pPr>
              <a:buFont typeface="Wingdings" charset="2"/>
              <a:buChar char="²"/>
            </a:pPr>
            <a:endParaRPr lang="en-US" dirty="0" smtClean="0"/>
          </a:p>
          <a:p>
            <a:endParaRPr lang="en-US" dirty="0"/>
          </a:p>
        </p:txBody>
      </p:sp>
      <p:sp>
        <p:nvSpPr>
          <p:cNvPr id="7" name="Rectangle 6"/>
          <p:cNvSpPr/>
          <p:nvPr/>
        </p:nvSpPr>
        <p:spPr>
          <a:xfrm>
            <a:off x="3053707" y="698500"/>
            <a:ext cx="3043471" cy="646331"/>
          </a:xfrm>
          <a:prstGeom prst="rect">
            <a:avLst/>
          </a:prstGeom>
        </p:spPr>
        <p:txBody>
          <a:bodyPr wrap="none">
            <a:spAutoFit/>
          </a:bodyPr>
          <a:lstStyle/>
          <a:p>
            <a:pPr lvl="0"/>
            <a:r>
              <a:rPr lang="en-US" sz="3600" b="1" dirty="0" smtClean="0">
                <a:ln w="1905"/>
                <a:solidFill>
                  <a:srgbClr val="FF0000"/>
                </a:solidFill>
                <a:effectLst>
                  <a:innerShdw blurRad="69850" dist="43180" dir="5400000">
                    <a:srgbClr val="000000">
                      <a:alpha val="65000"/>
                    </a:srgbClr>
                  </a:innerShdw>
                </a:effectLst>
              </a:rPr>
              <a:t>Take Control</a:t>
            </a:r>
            <a:endParaRPr lang="en-US" sz="3600" b="1" dirty="0">
              <a:ln w="1905"/>
              <a:solidFill>
                <a:srgbClr val="FF0000"/>
              </a:solidFill>
              <a:effectLst>
                <a:innerShdw blurRad="69850" dist="43180" dir="5400000">
                  <a:srgbClr val="000000">
                    <a:alpha val="65000"/>
                  </a:srgbClr>
                </a:innerShdw>
              </a:effectLst>
            </a:endParaRPr>
          </a:p>
        </p:txBody>
      </p:sp>
      <p:sp>
        <p:nvSpPr>
          <p:cNvPr id="8" name="Rectangle 7"/>
          <p:cNvSpPr/>
          <p:nvPr/>
        </p:nvSpPr>
        <p:spPr>
          <a:xfrm>
            <a:off x="266700" y="6070600"/>
            <a:ext cx="8877300" cy="461665"/>
          </a:xfrm>
          <a:prstGeom prst="rect">
            <a:avLst/>
          </a:prstGeom>
        </p:spPr>
        <p:txBody>
          <a:bodyPr wrap="square">
            <a:spAutoFit/>
          </a:bodyPr>
          <a:lstStyle/>
          <a:p>
            <a:r>
              <a:rPr lang="en-US" sz="2400" dirty="0" smtClean="0">
                <a:solidFill>
                  <a:schemeClr val="tx2"/>
                </a:solidFill>
              </a:rPr>
              <a:t>"If you think you can or think you can't, you're right." </a:t>
            </a:r>
            <a:r>
              <a:rPr lang="en-US" sz="2400" i="1" dirty="0" smtClean="0">
                <a:solidFill>
                  <a:schemeClr val="tx2"/>
                </a:solidFill>
              </a:rPr>
              <a:t>Henry Ford.</a:t>
            </a:r>
            <a:endParaRPr lang="en-US" sz="2400" dirty="0">
              <a:solidFill>
                <a:schemeClr val="tx2"/>
              </a:solidFill>
            </a:endParaRPr>
          </a:p>
        </p:txBody>
      </p:sp>
      <p:pic>
        <p:nvPicPr>
          <p:cNvPr id="12" name="Picture 11" descr="Macintosh HD:Users:erica:Library:Application Support:Microsoft:Office:Clipart:Personal:002321391.wmf"/>
          <p:cNvPicPr/>
          <p:nvPr/>
        </p:nvPicPr>
        <p:blipFill>
          <a:blip r:embed="rId2"/>
          <a:srcRect/>
          <a:stretch>
            <a:fillRect/>
          </a:stretch>
        </p:blipFill>
        <p:spPr bwMode="auto">
          <a:xfrm>
            <a:off x="5422900" y="3296920"/>
            <a:ext cx="2783840" cy="2405379"/>
          </a:xfrm>
          <a:prstGeom prst="rect">
            <a:avLst/>
          </a:prstGeom>
          <a:noFill/>
          <a:ln w="9525">
            <a:noFill/>
            <a:miter lim="800000"/>
            <a:headEnd/>
            <a:tailEnd/>
          </a:ln>
        </p:spPr>
      </p:pic>
      <p:sp>
        <p:nvSpPr>
          <p:cNvPr id="912386" name="AutoShape 2"/>
          <p:cNvSpPr>
            <a:spLocks noChangeArrowheads="1"/>
          </p:cNvSpPr>
          <p:nvPr/>
        </p:nvSpPr>
        <p:spPr bwMode="auto">
          <a:xfrm>
            <a:off x="5915025" y="1663700"/>
            <a:ext cx="3025775" cy="1633220"/>
          </a:xfrm>
          <a:prstGeom prst="wedgeEllipseCallout">
            <a:avLst>
              <a:gd name="adj1" fmla="val -31647"/>
              <a:gd name="adj2" fmla="val 72169"/>
            </a:avLst>
          </a:prstGeom>
          <a:solidFill>
            <a:schemeClr val="accent6">
              <a:lumMod val="40000"/>
              <a:lumOff val="60000"/>
            </a:schemeClr>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lvl="0" defTabSz="914400" fontAlgn="base">
              <a:spcBef>
                <a:spcPct val="0"/>
              </a:spcBef>
              <a:spcAft>
                <a:spcPct val="0"/>
              </a:spcAft>
            </a:pPr>
            <a:r>
              <a:rPr kumimoji="0" lang="en-US" sz="1600" b="0" i="0" u="none" strike="noStrike" cap="none" normalizeH="0" baseline="0" dirty="0">
                <a:ln>
                  <a:noFill/>
                </a:ln>
                <a:solidFill>
                  <a:schemeClr val="tx1"/>
                </a:solidFill>
                <a:effectLst/>
                <a:latin typeface="Cambria" charset="0"/>
                <a:ea typeface="Times New Roman" charset="0"/>
              </a:rPr>
              <a:t>Mom!  Quit nagging me to do</a:t>
            </a:r>
            <a:r>
              <a:rPr kumimoji="0" lang="en-US" sz="1600" b="0" i="0" u="none" strike="noStrike" cap="none" normalizeH="0" baseline="0" dirty="0" smtClean="0">
                <a:ln>
                  <a:noFill/>
                </a:ln>
                <a:solidFill>
                  <a:schemeClr val="tx1"/>
                </a:solidFill>
                <a:effectLst/>
                <a:latin typeface="Cambria" charset="0"/>
                <a:ea typeface="Times New Roman" charset="0"/>
              </a:rPr>
              <a:t> </a:t>
            </a:r>
            <a:r>
              <a:rPr lang="en-US" sz="1600" dirty="0" smtClean="0">
                <a:latin typeface="Cambria" charset="0"/>
                <a:ea typeface="Times New Roman" charset="0"/>
              </a:rPr>
              <a:t>homework!  I’ll text you an excuse later. </a:t>
            </a:r>
            <a:endParaRPr kumimoji="0" lang="en-US" sz="1600" b="0" i="0" u="none" strike="noStrike" cap="none" normalizeH="0" baseline="0" dirty="0">
              <a:ln>
                <a:noFill/>
              </a:ln>
              <a:solidFill>
                <a:schemeClr val="tx1"/>
              </a:solidFill>
              <a:effectLst/>
              <a:latin typeface="Cambria" charset="0"/>
              <a:ea typeface="Times New Roman"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bg1"/>
            </a:gs>
            <a:gs pos="100000">
              <a:schemeClr val="accent4">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876300" y="711200"/>
            <a:ext cx="8267699" cy="584776"/>
          </a:xfrm>
          <a:prstGeom prst="rect">
            <a:avLst/>
          </a:prstGeom>
          <a:noFill/>
        </p:spPr>
        <p:txBody>
          <a:bodyPr wrap="square" rtlCol="0">
            <a:spAutoFit/>
          </a:bodyPr>
          <a:lstStyle/>
          <a:p>
            <a:r>
              <a:rPr lang="en-US" sz="3200" b="1" dirty="0" smtClean="0">
                <a:ln w="1905"/>
                <a:solidFill>
                  <a:srgbClr val="FF0000"/>
                </a:solidFill>
                <a:effectLst>
                  <a:innerShdw blurRad="69850" dist="43180" dir="5400000">
                    <a:srgbClr val="000000">
                      <a:alpha val="65000"/>
                    </a:srgbClr>
                  </a:innerShdw>
                </a:effectLst>
              </a:rPr>
              <a:t>       Manage Behaviors and Remember:</a:t>
            </a:r>
            <a:endParaRPr lang="en-US" sz="3200" b="1" dirty="0">
              <a:ln w="1905"/>
              <a:solidFill>
                <a:srgbClr val="FF0000"/>
              </a:solidFill>
              <a:effectLst>
                <a:innerShdw blurRad="69850" dist="43180" dir="5400000">
                  <a:srgbClr val="000000">
                    <a:alpha val="65000"/>
                  </a:srgbClr>
                </a:innerShdw>
              </a:effectLst>
            </a:endParaRPr>
          </a:p>
        </p:txBody>
      </p:sp>
      <p:sp>
        <p:nvSpPr>
          <p:cNvPr id="3" name="TextBox 2"/>
          <p:cNvSpPr txBox="1"/>
          <p:nvPr/>
        </p:nvSpPr>
        <p:spPr>
          <a:xfrm>
            <a:off x="381000" y="965200"/>
            <a:ext cx="8166100" cy="4801314"/>
          </a:xfrm>
          <a:prstGeom prst="rect">
            <a:avLst/>
          </a:prstGeom>
          <a:noFill/>
        </p:spPr>
        <p:txBody>
          <a:bodyPr wrap="square" rtlCol="0">
            <a:spAutoFit/>
          </a:bodyPr>
          <a:lstStyle/>
          <a:p>
            <a:pPr>
              <a:lnSpc>
                <a:spcPct val="150000"/>
              </a:lnSpc>
            </a:pPr>
            <a:endParaRPr lang="en-US" sz="2400" dirty="0" smtClean="0"/>
          </a:p>
          <a:p>
            <a:pPr>
              <a:lnSpc>
                <a:spcPct val="150000"/>
              </a:lnSpc>
              <a:buFont typeface="Wingdings" charset="2"/>
              <a:buChar char="v"/>
            </a:pPr>
            <a:r>
              <a:rPr lang="en-US" sz="2400" dirty="0" smtClean="0"/>
              <a:t> It’s all in your presentation.  </a:t>
            </a:r>
          </a:p>
          <a:p>
            <a:pPr>
              <a:lnSpc>
                <a:spcPct val="150000"/>
              </a:lnSpc>
              <a:buFont typeface="Wingdings" charset="2"/>
              <a:buChar char="v"/>
            </a:pPr>
            <a:r>
              <a:rPr lang="en-US" sz="2400" dirty="0" smtClean="0"/>
              <a:t> Don’t ignore the problem.</a:t>
            </a:r>
          </a:p>
          <a:p>
            <a:pPr>
              <a:lnSpc>
                <a:spcPct val="150000"/>
              </a:lnSpc>
              <a:buFont typeface="Wingdings" charset="2"/>
              <a:buChar char="v"/>
            </a:pPr>
            <a:r>
              <a:rPr lang="en-US" sz="2400" dirty="0" smtClean="0"/>
              <a:t> It’s not their fault. </a:t>
            </a:r>
          </a:p>
          <a:p>
            <a:pPr>
              <a:lnSpc>
                <a:spcPct val="150000"/>
              </a:lnSpc>
              <a:buFont typeface="Wingdings" charset="2"/>
              <a:buChar char="v"/>
            </a:pPr>
            <a:r>
              <a:rPr lang="en-US" sz="2400" dirty="0" smtClean="0"/>
              <a:t> Negative labels such as stupid or lazy will cause damage.</a:t>
            </a:r>
          </a:p>
          <a:p>
            <a:pPr>
              <a:lnSpc>
                <a:spcPct val="150000"/>
              </a:lnSpc>
              <a:buFont typeface="Wingdings" charset="2"/>
              <a:buChar char="v"/>
            </a:pPr>
            <a:r>
              <a:rPr lang="en-US" sz="2400" dirty="0" smtClean="0"/>
              <a:t> If it is easy for you, it doesn’t mean that it is easy for them. </a:t>
            </a:r>
          </a:p>
          <a:p>
            <a:pPr>
              <a:lnSpc>
                <a:spcPct val="150000"/>
              </a:lnSpc>
              <a:buFont typeface="Wingdings" charset="2"/>
              <a:buChar char="v"/>
            </a:pPr>
            <a:r>
              <a:rPr lang="en-US" sz="2400" dirty="0" smtClean="0"/>
              <a:t> There is no such thing as careless mistakes.</a:t>
            </a:r>
          </a:p>
          <a:p>
            <a:pPr>
              <a:lnSpc>
                <a:spcPct val="150000"/>
              </a:lnSpc>
              <a:buFont typeface="Wingdings" charset="2"/>
              <a:buChar char="v"/>
            </a:pPr>
            <a:r>
              <a:rPr lang="en-US" sz="2400" dirty="0" smtClean="0"/>
              <a:t> Use positive reinforcement over negative reinforcement.</a:t>
            </a:r>
          </a:p>
          <a:p>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537933" y="406400"/>
            <a:ext cx="4518849" cy="584776"/>
          </a:xfrm>
          <a:prstGeom prst="rect">
            <a:avLst/>
          </a:prstGeom>
          <a:noFill/>
        </p:spPr>
        <p:txBody>
          <a:bodyPr wrap="square" rtlCol="0">
            <a:spAutoFit/>
          </a:bodyPr>
          <a:lstStyle/>
          <a:p>
            <a:r>
              <a:rPr lang="en-US" sz="3200" b="1" dirty="0" smtClean="0">
                <a:ln w="1905"/>
                <a:solidFill>
                  <a:srgbClr val="FF0000"/>
                </a:solidFill>
                <a:effectLst>
                  <a:innerShdw blurRad="69850" dist="43180" dir="5400000">
                    <a:srgbClr val="000000">
                      <a:alpha val="65000"/>
                    </a:srgbClr>
                  </a:innerShdw>
                </a:effectLst>
              </a:rPr>
              <a:t>Incentives Programs</a:t>
            </a:r>
            <a:endParaRPr lang="en-US" sz="3200" b="1" dirty="0">
              <a:ln w="1905"/>
              <a:solidFill>
                <a:srgbClr val="FF0000"/>
              </a:solidFill>
              <a:effectLst>
                <a:innerShdw blurRad="69850" dist="43180" dir="5400000">
                  <a:srgbClr val="000000">
                    <a:alpha val="65000"/>
                  </a:srgbClr>
                </a:innerShdw>
              </a:effectLst>
            </a:endParaRPr>
          </a:p>
        </p:txBody>
      </p:sp>
      <p:sp>
        <p:nvSpPr>
          <p:cNvPr id="5" name="TextBox 4"/>
          <p:cNvSpPr txBox="1"/>
          <p:nvPr/>
        </p:nvSpPr>
        <p:spPr>
          <a:xfrm>
            <a:off x="355600" y="711200"/>
            <a:ext cx="8496300" cy="5545108"/>
          </a:xfrm>
          <a:prstGeom prst="rect">
            <a:avLst/>
          </a:prstGeom>
          <a:noFill/>
        </p:spPr>
        <p:txBody>
          <a:bodyPr wrap="square" rtlCol="0">
            <a:spAutoFit/>
          </a:bodyPr>
          <a:lstStyle/>
          <a:p>
            <a:endParaRPr lang="en-US" dirty="0" smtClean="0"/>
          </a:p>
          <a:p>
            <a:r>
              <a:rPr lang="en-US" sz="2000" dirty="0" smtClean="0"/>
              <a:t>With an incentives program, students can earn points for completing activities, tasks or exhibiting appropriate behaviors.  Points are recorded which can then be “cashed in” for rewards.  Small rewards can be earned in a day, whereas larger rewards may take weeks or even months.</a:t>
            </a:r>
          </a:p>
          <a:p>
            <a:r>
              <a:rPr lang="en-US" dirty="0" smtClean="0"/>
              <a:t> </a:t>
            </a:r>
          </a:p>
          <a:p>
            <a:pPr>
              <a:lnSpc>
                <a:spcPct val="150000"/>
              </a:lnSpc>
              <a:buFont typeface="Wingdings" charset="2"/>
              <a:buChar char="ü"/>
            </a:pPr>
            <a:r>
              <a:rPr lang="en-US" sz="2000" dirty="0" smtClean="0"/>
              <a:t> Let your children earn rewards.  </a:t>
            </a:r>
          </a:p>
          <a:p>
            <a:pPr>
              <a:lnSpc>
                <a:spcPct val="150000"/>
              </a:lnSpc>
              <a:buFont typeface="Wingdings" charset="2"/>
              <a:buChar char="ü"/>
            </a:pPr>
            <a:r>
              <a:rPr lang="en-US" sz="2000" dirty="0" smtClean="0"/>
              <a:t>  Be prepared and enthusiastic. </a:t>
            </a:r>
          </a:p>
          <a:p>
            <a:pPr>
              <a:lnSpc>
                <a:spcPct val="150000"/>
              </a:lnSpc>
              <a:buFont typeface="Wingdings" charset="2"/>
              <a:buChar char="ü"/>
            </a:pPr>
            <a:r>
              <a:rPr lang="en-US" sz="2000" dirty="0" smtClean="0"/>
              <a:t> Include all individuals involved when designing an incentives program.</a:t>
            </a:r>
          </a:p>
          <a:p>
            <a:pPr lvl="0">
              <a:lnSpc>
                <a:spcPct val="150000"/>
              </a:lnSpc>
              <a:buFont typeface="Wingdings" charset="2"/>
              <a:buChar char="ü"/>
            </a:pPr>
            <a:r>
              <a:rPr lang="en-US" sz="2000" dirty="0" smtClean="0"/>
              <a:t> Make sure rewards are attainable in a reasonable amount of time.</a:t>
            </a:r>
          </a:p>
          <a:p>
            <a:pPr lvl="0">
              <a:lnSpc>
                <a:spcPct val="150000"/>
              </a:lnSpc>
              <a:buFont typeface="Wingdings" charset="2"/>
              <a:buChar char="ü"/>
            </a:pPr>
            <a:r>
              <a:rPr lang="en-US" sz="2000" dirty="0" smtClean="0"/>
              <a:t> Make sure your incentives program is monitored daily. </a:t>
            </a:r>
          </a:p>
          <a:p>
            <a:pPr lvl="0">
              <a:lnSpc>
                <a:spcPct val="150000"/>
              </a:lnSpc>
              <a:buFont typeface="Wingdings" charset="2"/>
              <a:buChar char="ü"/>
            </a:pPr>
            <a:r>
              <a:rPr lang="en-US" sz="2000" dirty="0" smtClean="0"/>
              <a:t> Understand that this approach will help children develop a sound work ethic.</a:t>
            </a:r>
          </a:p>
          <a:p>
            <a:pPr lvl="0">
              <a:lnSpc>
                <a:spcPct val="150000"/>
              </a:lnSpc>
              <a:buFont typeface="Wingdings" charset="2"/>
              <a:buChar char="ü"/>
            </a:pPr>
            <a:r>
              <a:rPr lang="en-US" sz="2000" dirty="0" smtClean="0"/>
              <a:t> Understand that children value and take better care of belongings that are earned.</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537933" y="787400"/>
            <a:ext cx="4518849" cy="584776"/>
          </a:xfrm>
          <a:prstGeom prst="rect">
            <a:avLst/>
          </a:prstGeom>
          <a:noFill/>
        </p:spPr>
        <p:txBody>
          <a:bodyPr wrap="square" rtlCol="0">
            <a:spAutoFit/>
          </a:bodyPr>
          <a:lstStyle/>
          <a:p>
            <a:r>
              <a:rPr lang="en-US" sz="3200" b="1" dirty="0" smtClean="0">
                <a:ln w="1905"/>
                <a:solidFill>
                  <a:srgbClr val="FF0000"/>
                </a:solidFill>
                <a:effectLst>
                  <a:innerShdw blurRad="69850" dist="43180" dir="5400000">
                    <a:srgbClr val="000000">
                      <a:alpha val="65000"/>
                    </a:srgbClr>
                  </a:innerShdw>
                </a:effectLst>
              </a:rPr>
              <a:t>Create a Wish List</a:t>
            </a:r>
            <a:endParaRPr lang="en-US" sz="3200" b="1" dirty="0">
              <a:ln w="1905"/>
              <a:solidFill>
                <a:srgbClr val="FF0000"/>
              </a:solidFill>
              <a:effectLst>
                <a:innerShdw blurRad="69850" dist="43180" dir="5400000">
                  <a:srgbClr val="000000">
                    <a:alpha val="65000"/>
                  </a:srgbClr>
                </a:innerShdw>
              </a:effectLst>
            </a:endParaRPr>
          </a:p>
        </p:txBody>
      </p:sp>
      <p:sp>
        <p:nvSpPr>
          <p:cNvPr id="3" name="Rectangle 2"/>
          <p:cNvSpPr/>
          <p:nvPr/>
        </p:nvSpPr>
        <p:spPr>
          <a:xfrm>
            <a:off x="461382" y="1841500"/>
            <a:ext cx="8441318" cy="4170372"/>
          </a:xfrm>
          <a:prstGeom prst="rect">
            <a:avLst/>
          </a:prstGeom>
          <a:gradFill flip="none" rotWithShape="1">
            <a:gsLst>
              <a:gs pos="0">
                <a:schemeClr val="accent3">
                  <a:lumMod val="20000"/>
                  <a:lumOff val="80000"/>
                </a:schemeClr>
              </a:gs>
              <a:gs pos="100000">
                <a:srgbClr val="FFFFFF"/>
              </a:gs>
            </a:gsLst>
            <a:lin ang="0" scaled="1"/>
            <a:tileRect/>
          </a:gradFill>
        </p:spPr>
        <p:txBody>
          <a:bodyPr wrap="square">
            <a:spAutoFit/>
          </a:bodyPr>
          <a:lstStyle/>
          <a:p>
            <a:pPr algn="ctr"/>
            <a:r>
              <a:rPr lang="en-US" sz="1900" dirty="0" smtClean="0"/>
              <a:t>I wish ____</a:t>
            </a:r>
            <a:r>
              <a:rPr lang="en-US" sz="1900" u="sng" dirty="0" smtClean="0">
                <a:latin typeface="Handwriting - Dakota"/>
              </a:rPr>
              <a:t>Ben</a:t>
            </a:r>
            <a:r>
              <a:rPr lang="en-US" sz="1900" dirty="0" smtClean="0"/>
              <a:t>______ would ____</a:t>
            </a:r>
            <a:r>
              <a:rPr lang="en-US" sz="1900" u="sng" dirty="0" smtClean="0">
                <a:latin typeface="Handwriting - Dakota"/>
              </a:rPr>
              <a:t>put his clothes in the hamper</a:t>
            </a:r>
            <a:r>
              <a:rPr lang="en-US" sz="1900" dirty="0" smtClean="0"/>
              <a:t>_________</a:t>
            </a:r>
          </a:p>
          <a:p>
            <a:pPr algn="ctr"/>
            <a:endParaRPr lang="en-US" sz="1900" dirty="0" smtClean="0"/>
          </a:p>
          <a:p>
            <a:pPr algn="ctr"/>
            <a:r>
              <a:rPr lang="en-US" sz="1900" dirty="0" smtClean="0"/>
              <a:t>I wish ____</a:t>
            </a:r>
            <a:r>
              <a:rPr lang="en-US" sz="1900" u="sng" dirty="0" smtClean="0">
                <a:latin typeface="Handwriting - Dakota"/>
              </a:rPr>
              <a:t>Ben</a:t>
            </a:r>
            <a:r>
              <a:rPr lang="en-US" sz="1900" dirty="0" smtClean="0"/>
              <a:t>______ would ____</a:t>
            </a:r>
            <a:r>
              <a:rPr lang="en-US" sz="1900" u="sng" dirty="0" smtClean="0">
                <a:latin typeface="Handwriting - Dakota"/>
              </a:rPr>
              <a:t>self-initiate his homework</a:t>
            </a:r>
            <a:r>
              <a:rPr lang="en-US" sz="1900" dirty="0" smtClean="0"/>
              <a:t>_____________</a:t>
            </a:r>
          </a:p>
          <a:p>
            <a:pPr algn="ctr"/>
            <a:endParaRPr lang="en-US" sz="1900" dirty="0" smtClean="0"/>
          </a:p>
          <a:p>
            <a:pPr algn="ctr"/>
            <a:r>
              <a:rPr lang="en-US" sz="1900" dirty="0" smtClean="0"/>
              <a:t>I wish ____</a:t>
            </a:r>
            <a:r>
              <a:rPr lang="en-US" sz="1900" u="sng" dirty="0" smtClean="0">
                <a:latin typeface="Handwriting - Dakota"/>
              </a:rPr>
              <a:t>Ben</a:t>
            </a:r>
            <a:r>
              <a:rPr lang="en-US" sz="1900" dirty="0" smtClean="0"/>
              <a:t>______ would ____</a:t>
            </a:r>
            <a:r>
              <a:rPr lang="en-US" sz="1900" u="sng" dirty="0" smtClean="0">
                <a:latin typeface="Handwriting - Dakota"/>
              </a:rPr>
              <a:t>make eye contact while in conversation</a:t>
            </a:r>
            <a:r>
              <a:rPr lang="en-US" sz="1900" dirty="0" smtClean="0"/>
              <a:t>_</a:t>
            </a:r>
          </a:p>
          <a:p>
            <a:pPr algn="ctr"/>
            <a:endParaRPr lang="en-US" sz="1900" dirty="0" smtClean="0"/>
          </a:p>
          <a:p>
            <a:pPr algn="ctr"/>
            <a:r>
              <a:rPr lang="en-US" sz="1900" dirty="0" smtClean="0"/>
              <a:t>I wish ____</a:t>
            </a:r>
            <a:r>
              <a:rPr lang="en-US" sz="1900" u="sng" dirty="0" smtClean="0">
                <a:latin typeface="Handwriting - Dakota"/>
              </a:rPr>
              <a:t>Ben</a:t>
            </a:r>
            <a:r>
              <a:rPr lang="en-US" sz="1900" dirty="0" smtClean="0"/>
              <a:t>______ would ____</a:t>
            </a:r>
            <a:r>
              <a:rPr lang="en-US" sz="1900" u="sng" dirty="0" smtClean="0">
                <a:latin typeface="Handwriting - Dakota"/>
              </a:rPr>
              <a:t>feed the dog</a:t>
            </a:r>
            <a:r>
              <a:rPr lang="en-US" sz="1900" dirty="0" smtClean="0"/>
              <a:t>___________________________</a:t>
            </a:r>
          </a:p>
          <a:p>
            <a:pPr algn="ctr"/>
            <a:endParaRPr lang="en-US" sz="1900" dirty="0" smtClean="0"/>
          </a:p>
          <a:p>
            <a:pPr algn="ctr"/>
            <a:r>
              <a:rPr lang="en-US" sz="1900" dirty="0" smtClean="0"/>
              <a:t>I wish ____</a:t>
            </a:r>
            <a:r>
              <a:rPr lang="en-US" sz="1900" u="sng" dirty="0" smtClean="0">
                <a:latin typeface="Handwriting - Dakota"/>
              </a:rPr>
              <a:t>Ben</a:t>
            </a:r>
            <a:r>
              <a:rPr lang="en-US" sz="1900" dirty="0" smtClean="0"/>
              <a:t>______ would ___</a:t>
            </a:r>
            <a:r>
              <a:rPr lang="en-US" sz="1900" u="sng" dirty="0" smtClean="0">
                <a:latin typeface="Handwriting - Dakota"/>
              </a:rPr>
              <a:t>limit his time on the computer</a:t>
            </a:r>
            <a:r>
              <a:rPr lang="en-US" sz="1900" dirty="0" smtClean="0"/>
              <a:t>_________</a:t>
            </a:r>
          </a:p>
          <a:p>
            <a:pPr algn="ctr"/>
            <a:endParaRPr lang="en-US" sz="1900" dirty="0" smtClean="0"/>
          </a:p>
          <a:p>
            <a:pPr algn="ctr"/>
            <a:r>
              <a:rPr lang="en-US" sz="1900" dirty="0" smtClean="0"/>
              <a:t>I wish ____</a:t>
            </a:r>
            <a:r>
              <a:rPr lang="en-US" sz="1900" u="sng" dirty="0" smtClean="0">
                <a:latin typeface="Handwriting - Dakota"/>
              </a:rPr>
              <a:t>Ben</a:t>
            </a:r>
            <a:r>
              <a:rPr lang="en-US" sz="1900" dirty="0" smtClean="0"/>
              <a:t>______ would ____</a:t>
            </a:r>
            <a:r>
              <a:rPr lang="en-US" sz="1900" u="sng" dirty="0" smtClean="0">
                <a:latin typeface="Handwriting - Dakota"/>
              </a:rPr>
              <a:t>get out of bed in time</a:t>
            </a:r>
            <a:r>
              <a:rPr lang="en-US" sz="1900" dirty="0" smtClean="0"/>
              <a:t>_________________</a:t>
            </a:r>
          </a:p>
          <a:p>
            <a:pPr algn="ctr"/>
            <a:endParaRPr lang="en-US" sz="1900" dirty="0" smtClean="0"/>
          </a:p>
          <a:p>
            <a:pPr algn="ctr"/>
            <a:r>
              <a:rPr lang="en-US" sz="1900" dirty="0" smtClean="0"/>
              <a:t>I wish ____</a:t>
            </a:r>
            <a:r>
              <a:rPr lang="en-US" sz="1900" u="sng" dirty="0" smtClean="0">
                <a:latin typeface="Handwriting - Dakota"/>
              </a:rPr>
              <a:t>Ben</a:t>
            </a:r>
            <a:r>
              <a:rPr lang="en-US" sz="1900" dirty="0" smtClean="0"/>
              <a:t>______ would ____</a:t>
            </a:r>
            <a:r>
              <a:rPr lang="en-US" sz="1900" u="sng" dirty="0" smtClean="0">
                <a:latin typeface="Handwriting - Dakota"/>
              </a:rPr>
              <a:t>organize his book bag </a:t>
            </a:r>
            <a:r>
              <a:rPr lang="en-US" sz="1900" dirty="0" smtClean="0"/>
              <a:t>_________________</a:t>
            </a:r>
          </a:p>
          <a:p>
            <a:pPr algn="ctr"/>
            <a:endParaRPr lang="en-US" dirty="0" smtClean="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chemeClr val="bg1"/>
            </a:gs>
            <a:gs pos="100000">
              <a:schemeClr val="accent2">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1389025" y="1537779"/>
            <a:ext cx="184666" cy="369332"/>
          </a:xfrm>
          <a:prstGeom prst="rect">
            <a:avLst/>
          </a:prstGeom>
          <a:noFill/>
        </p:spPr>
        <p:txBody>
          <a:bodyPr wrap="none" rtlCol="0">
            <a:spAutoFit/>
          </a:bodyPr>
          <a:lstStyle/>
          <a:p>
            <a:endParaRPr lang="en-US" dirty="0"/>
          </a:p>
        </p:txBody>
      </p:sp>
      <p:sp>
        <p:nvSpPr>
          <p:cNvPr id="4" name="Rectangle 3"/>
          <p:cNvSpPr/>
          <p:nvPr/>
        </p:nvSpPr>
        <p:spPr>
          <a:xfrm>
            <a:off x="241300" y="810695"/>
            <a:ext cx="6317154" cy="584776"/>
          </a:xfrm>
          <a:prstGeom prst="rect">
            <a:avLst/>
          </a:prstGeom>
        </p:spPr>
        <p:txBody>
          <a:bodyPr wrap="none">
            <a:spAutoFit/>
          </a:bodyPr>
          <a:lstStyle/>
          <a:p>
            <a:r>
              <a:rPr lang="en-US" sz="3200" b="1" dirty="0" smtClean="0">
                <a:ln w="1905"/>
                <a:solidFill>
                  <a:srgbClr val="FF0000"/>
                </a:solidFill>
                <a:effectLst>
                  <a:innerShdw blurRad="69850" dist="43180" dir="5400000">
                    <a:srgbClr val="000000">
                      <a:alpha val="65000"/>
                    </a:srgbClr>
                  </a:innerShdw>
                </a:effectLst>
              </a:rPr>
              <a:t>                      Define Goals &amp; Rewards </a:t>
            </a:r>
            <a:endParaRPr lang="en-US" sz="3200" b="1" dirty="0">
              <a:ln w="1905"/>
              <a:solidFill>
                <a:srgbClr val="FF0000"/>
              </a:solidFill>
              <a:effectLst>
                <a:innerShdw blurRad="69850" dist="43180" dir="5400000">
                  <a:srgbClr val="000000">
                    <a:alpha val="65000"/>
                  </a:srgbClr>
                </a:innerShdw>
              </a:effectLst>
            </a:endParaRPr>
          </a:p>
        </p:txBody>
      </p:sp>
      <p:sp>
        <p:nvSpPr>
          <p:cNvPr id="5" name="Rectangle 4"/>
          <p:cNvSpPr/>
          <p:nvPr/>
        </p:nvSpPr>
        <p:spPr>
          <a:xfrm>
            <a:off x="241300" y="2146300"/>
            <a:ext cx="3708400" cy="3477875"/>
          </a:xfrm>
          <a:prstGeom prst="rect">
            <a:avLst/>
          </a:prstGeom>
          <a:noFill/>
        </p:spPr>
        <p:txBody>
          <a:bodyPr wrap="square">
            <a:spAutoFit/>
          </a:bodyPr>
          <a:lstStyle/>
          <a:p>
            <a:pPr lvl="0">
              <a:buFont typeface="Wingdings" charset="2"/>
              <a:buChar char="ü"/>
            </a:pPr>
            <a:r>
              <a:rPr lang="en-US" sz="2800" dirty="0" smtClean="0"/>
              <a:t> </a:t>
            </a:r>
            <a:r>
              <a:rPr lang="en-US" sz="2400" dirty="0" smtClean="0"/>
              <a:t>Identify the problems </a:t>
            </a:r>
          </a:p>
          <a:p>
            <a:pPr lvl="0"/>
            <a:endParaRPr lang="en-US" sz="2400" dirty="0" smtClean="0"/>
          </a:p>
          <a:p>
            <a:pPr lvl="0">
              <a:buFont typeface="Wingdings" charset="2"/>
              <a:buChar char="ü"/>
            </a:pPr>
            <a:r>
              <a:rPr lang="en-US" sz="2400" dirty="0" smtClean="0"/>
              <a:t> Define goals</a:t>
            </a:r>
          </a:p>
          <a:p>
            <a:pPr lvl="0">
              <a:buFont typeface="Wingdings" charset="2"/>
              <a:buChar char="ü"/>
            </a:pPr>
            <a:endParaRPr lang="en-US" sz="2400" dirty="0" smtClean="0"/>
          </a:p>
          <a:p>
            <a:pPr lvl="0">
              <a:buFont typeface="Wingdings" charset="2"/>
              <a:buChar char="ü"/>
            </a:pPr>
            <a:r>
              <a:rPr lang="en-US" sz="2400" dirty="0" smtClean="0"/>
              <a:t> Define motivating rewards</a:t>
            </a:r>
          </a:p>
          <a:p>
            <a:pPr lvl="0"/>
            <a:r>
              <a:rPr lang="en-US" sz="2400" dirty="0" smtClean="0"/>
              <a:t> </a:t>
            </a:r>
          </a:p>
          <a:p>
            <a:pPr lvl="0">
              <a:buFont typeface="Wingdings" charset="2"/>
              <a:buChar char="ü"/>
            </a:pPr>
            <a:r>
              <a:rPr lang="en-US" sz="2400" dirty="0" smtClean="0"/>
              <a:t> Assign rewards a point value</a:t>
            </a:r>
          </a:p>
        </p:txBody>
      </p:sp>
      <p:graphicFrame>
        <p:nvGraphicFramePr>
          <p:cNvPr id="864261" name="Object 5"/>
          <p:cNvGraphicFramePr>
            <a:graphicFrameLocks noChangeAspect="1"/>
          </p:cNvGraphicFramePr>
          <p:nvPr/>
        </p:nvGraphicFramePr>
        <p:xfrm>
          <a:off x="4196844" y="1752599"/>
          <a:ext cx="4566156" cy="4648615"/>
        </p:xfrm>
        <a:graphic>
          <a:graphicData uri="http://schemas.openxmlformats.org/presentationml/2006/ole">
            <mc:AlternateContent xmlns:mc="http://schemas.openxmlformats.org/markup-compatibility/2006">
              <mc:Choice xmlns:v="urn:schemas-microsoft-com:vml" Requires="v">
                <p:oleObj spid="_x0000_s864262" name="Document" r:id="rId3" imgW="5626100" imgH="5727700" progId="Word.Document.12">
                  <p:link updateAutomatic="1"/>
                </p:oleObj>
              </mc:Choice>
              <mc:Fallback>
                <p:oleObj name="Document" r:id="rId3" imgW="5626100" imgH="5727700" progId="Word.Document.12">
                  <p:link updateAutomatic="1"/>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844" y="1752599"/>
                        <a:ext cx="4566156" cy="464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bg1"/>
            </a:gs>
            <a:gs pos="100000">
              <a:schemeClr val="accent6">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579749" y="770181"/>
            <a:ext cx="6016791" cy="584776"/>
          </a:xfrm>
          <a:prstGeom prst="rect">
            <a:avLst/>
          </a:prstGeom>
          <a:noFill/>
        </p:spPr>
        <p:txBody>
          <a:bodyPr wrap="none" rtlCol="0">
            <a:spAutoFit/>
          </a:bodyPr>
          <a:lstStyle/>
          <a:p>
            <a:r>
              <a:rPr lang="en-US" sz="3200" b="1" dirty="0" smtClean="0">
                <a:ln w="1905"/>
                <a:solidFill>
                  <a:srgbClr val="FF0000"/>
                </a:solidFill>
                <a:effectLst>
                  <a:innerShdw blurRad="69850" dist="43180" dir="5400000">
                    <a:srgbClr val="000000">
                      <a:alpha val="65000"/>
                    </a:srgbClr>
                  </a:innerShdw>
                </a:effectLst>
              </a:rPr>
              <a:t>                        Behaviors to Reward</a:t>
            </a:r>
            <a:endParaRPr lang="en-US" sz="3200" b="1" dirty="0">
              <a:ln w="1905"/>
              <a:solidFill>
                <a:srgbClr val="FF0000"/>
              </a:solidFill>
              <a:effectLst>
                <a:innerShdw blurRad="69850" dist="43180" dir="5400000">
                  <a:srgbClr val="000000">
                    <a:alpha val="65000"/>
                  </a:srgbClr>
                </a:innerShdw>
              </a:effectLst>
            </a:endParaRPr>
          </a:p>
        </p:txBody>
      </p:sp>
      <p:sp>
        <p:nvSpPr>
          <p:cNvPr id="5" name="Rectangle 4"/>
          <p:cNvSpPr/>
          <p:nvPr/>
        </p:nvSpPr>
        <p:spPr>
          <a:xfrm>
            <a:off x="579749" y="1674674"/>
            <a:ext cx="3693865" cy="3416320"/>
          </a:xfrm>
          <a:prstGeom prst="rect">
            <a:avLst/>
          </a:prstGeom>
        </p:spPr>
        <p:txBody>
          <a:bodyPr wrap="square">
            <a:spAutoFit/>
          </a:bodyPr>
          <a:lstStyle/>
          <a:p>
            <a:pPr lvl="0">
              <a:buFont typeface="Wingdings" charset="2"/>
              <a:buChar char="ü"/>
            </a:pPr>
            <a:r>
              <a:rPr lang="en-US" sz="2400" dirty="0" smtClean="0"/>
              <a:t> Define a few “jobs” that address the problem and will meet the goal.</a:t>
            </a:r>
          </a:p>
          <a:p>
            <a:pPr lvl="0"/>
            <a:endParaRPr lang="en-US" sz="2400" dirty="0" smtClean="0"/>
          </a:p>
          <a:p>
            <a:pPr lvl="0">
              <a:buFont typeface="Wingdings" charset="2"/>
              <a:buChar char="ü"/>
            </a:pPr>
            <a:r>
              <a:rPr lang="en-US" sz="2400" dirty="0" smtClean="0"/>
              <a:t> Limit the “jobs” to about 5 tasks.</a:t>
            </a:r>
          </a:p>
          <a:p>
            <a:pPr lvl="0"/>
            <a:endParaRPr lang="en-US" sz="2400" dirty="0" smtClean="0"/>
          </a:p>
          <a:p>
            <a:pPr>
              <a:buFont typeface="Wingdings" charset="2"/>
              <a:buChar char="ü"/>
            </a:pPr>
            <a:r>
              <a:rPr lang="en-US" sz="2400" dirty="0" smtClean="0"/>
              <a:t> As goals are reached, substitute with new jobs.   </a:t>
            </a:r>
          </a:p>
        </p:txBody>
      </p:sp>
      <p:sp>
        <p:nvSpPr>
          <p:cNvPr id="11" name="TextBox 10"/>
          <p:cNvSpPr txBox="1"/>
          <p:nvPr/>
        </p:nvSpPr>
        <p:spPr>
          <a:xfrm>
            <a:off x="5080000" y="2057400"/>
            <a:ext cx="3683000" cy="2616101"/>
          </a:xfrm>
          <a:prstGeom prst="rect">
            <a:avLst/>
          </a:prstGeom>
          <a:gradFill flip="none" rotWithShape="1">
            <a:gsLst>
              <a:gs pos="0">
                <a:schemeClr val="accent2">
                  <a:lumMod val="60000"/>
                  <a:lumOff val="40000"/>
                </a:schemeClr>
              </a:gs>
              <a:gs pos="100000">
                <a:srgbClr val="FFFFFF"/>
              </a:gs>
            </a:gsLst>
            <a:lin ang="0" scaled="1"/>
            <a:tileRect/>
          </a:gradFill>
          <a:ln>
            <a:solidFill>
              <a:schemeClr val="tx1"/>
            </a:solidFill>
          </a:ln>
        </p:spPr>
        <p:txBody>
          <a:bodyPr wrap="square" rtlCol="0">
            <a:spAutoFit/>
          </a:bodyPr>
          <a:lstStyle/>
          <a:p>
            <a:pPr algn="ctr"/>
            <a:r>
              <a:rPr lang="en-US" sz="2000" dirty="0" smtClean="0">
                <a:latin typeface="Apple Casual"/>
              </a:rPr>
              <a:t> </a:t>
            </a:r>
            <a:r>
              <a:rPr lang="en-US" sz="2000" u="sng" dirty="0" smtClean="0">
                <a:latin typeface="Apple Casual"/>
              </a:rPr>
              <a:t>Sam’s jobs</a:t>
            </a:r>
          </a:p>
          <a:p>
            <a:pPr algn="ctr"/>
            <a:endParaRPr lang="en-US" u="sng" dirty="0" smtClean="0">
              <a:latin typeface="Apple Casual"/>
            </a:endParaRPr>
          </a:p>
          <a:p>
            <a:pPr>
              <a:buFont typeface="Wingdings" charset="2"/>
              <a:buChar char="q"/>
            </a:pPr>
            <a:r>
              <a:rPr lang="en-US" dirty="0" smtClean="0">
                <a:latin typeface="Apple Casual"/>
              </a:rPr>
              <a:t> Remember homework materials</a:t>
            </a:r>
          </a:p>
          <a:p>
            <a:pPr>
              <a:buFont typeface="Wingdings" charset="2"/>
              <a:buChar char="q"/>
            </a:pPr>
            <a:r>
              <a:rPr lang="en-US" dirty="0" smtClean="0">
                <a:latin typeface="Apple Casual"/>
              </a:rPr>
              <a:t> Be on time for appointments</a:t>
            </a:r>
          </a:p>
          <a:p>
            <a:pPr>
              <a:buFont typeface="Wingdings" charset="2"/>
              <a:buChar char="q"/>
            </a:pPr>
            <a:r>
              <a:rPr lang="en-US" dirty="0" smtClean="0">
                <a:latin typeface="Apple Casual"/>
              </a:rPr>
              <a:t> Organize room</a:t>
            </a:r>
          </a:p>
          <a:p>
            <a:pPr>
              <a:buFont typeface="Wingdings" charset="2"/>
              <a:buChar char="q"/>
            </a:pPr>
            <a:r>
              <a:rPr lang="en-US" dirty="0" smtClean="0">
                <a:latin typeface="Apple Casual"/>
              </a:rPr>
              <a:t> Brush teeth</a:t>
            </a:r>
          </a:p>
          <a:p>
            <a:pPr>
              <a:buFont typeface="Wingdings" charset="2"/>
              <a:buChar char="q"/>
            </a:pPr>
            <a:r>
              <a:rPr lang="en-US" dirty="0" smtClean="0">
                <a:latin typeface="Apple Casual"/>
              </a:rPr>
              <a:t> Give eye contact</a:t>
            </a:r>
          </a:p>
          <a:p>
            <a:endParaRPr lang="en-US" dirty="0" smtClean="0"/>
          </a:p>
          <a:p>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bg1"/>
            </a:gs>
            <a:gs pos="100000">
              <a:schemeClr val="accent4">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3003826" y="635000"/>
            <a:ext cx="3546965" cy="584776"/>
          </a:xfrm>
          <a:prstGeom prst="rect">
            <a:avLst/>
          </a:prstGeom>
          <a:noFill/>
        </p:spPr>
        <p:txBody>
          <a:bodyPr wrap="square" rtlCol="0">
            <a:spAutoFit/>
          </a:bodyPr>
          <a:lstStyle/>
          <a:p>
            <a:r>
              <a:rPr lang="en-US" sz="3200" b="1" dirty="0" smtClean="0">
                <a:ln w="1905"/>
                <a:solidFill>
                  <a:srgbClr val="FF0000"/>
                </a:solidFill>
                <a:effectLst>
                  <a:innerShdw blurRad="69850" dist="43180" dir="5400000">
                    <a:srgbClr val="000000">
                      <a:alpha val="65000"/>
                    </a:srgbClr>
                  </a:innerShdw>
                </a:effectLst>
              </a:rPr>
              <a:t>Recording Points</a:t>
            </a:r>
            <a:endParaRPr lang="en-US" sz="3200" b="1" dirty="0">
              <a:ln w="1905"/>
              <a:solidFill>
                <a:srgbClr val="FF0000"/>
              </a:solidFill>
              <a:effectLst>
                <a:innerShdw blurRad="69850" dist="43180" dir="5400000">
                  <a:srgbClr val="000000">
                    <a:alpha val="65000"/>
                  </a:srgbClr>
                </a:innerShdw>
              </a:effectLst>
            </a:endParaRPr>
          </a:p>
        </p:txBody>
      </p:sp>
      <p:sp>
        <p:nvSpPr>
          <p:cNvPr id="4" name="Rectangle 3"/>
          <p:cNvSpPr/>
          <p:nvPr/>
        </p:nvSpPr>
        <p:spPr>
          <a:xfrm>
            <a:off x="533400" y="1219776"/>
            <a:ext cx="8255000" cy="1323439"/>
          </a:xfrm>
          <a:prstGeom prst="rect">
            <a:avLst/>
          </a:prstGeom>
        </p:spPr>
        <p:txBody>
          <a:bodyPr wrap="square">
            <a:spAutoFit/>
          </a:bodyPr>
          <a:lstStyle/>
          <a:p>
            <a:pPr>
              <a:buFont typeface="Wingdings" charset="2"/>
              <a:buChar char="ü"/>
            </a:pPr>
            <a:r>
              <a:rPr lang="en-US" dirty="0" smtClean="0"/>
              <a:t> </a:t>
            </a:r>
            <a:r>
              <a:rPr lang="en-US" sz="2000" dirty="0" smtClean="0"/>
              <a:t>Create a “Job Chart” where points can be recorded daily.</a:t>
            </a:r>
          </a:p>
          <a:p>
            <a:pPr lvl="0">
              <a:buFont typeface="Wingdings" charset="2"/>
              <a:buChar char="ü"/>
            </a:pPr>
            <a:r>
              <a:rPr lang="en-US" sz="2000" dirty="0" smtClean="0"/>
              <a:t> Decide the number of points that each of the “jobs” will earn.</a:t>
            </a:r>
          </a:p>
          <a:p>
            <a:pPr lvl="0">
              <a:buFont typeface="Wingdings" charset="2"/>
              <a:buChar char="ü"/>
            </a:pPr>
            <a:r>
              <a:rPr lang="en-US" sz="2000" dirty="0" smtClean="0"/>
              <a:t> Record daily points.</a:t>
            </a:r>
          </a:p>
          <a:p>
            <a:pPr lvl="0">
              <a:buFont typeface="Wingdings" charset="2"/>
              <a:buChar char="ü"/>
            </a:pPr>
            <a:r>
              <a:rPr lang="en-US" sz="2000" dirty="0" smtClean="0"/>
              <a:t> Once every few weeks, review the tasks and rewards and revise as needed. </a:t>
            </a:r>
            <a:endParaRPr lang="en-US" sz="2000" dirty="0"/>
          </a:p>
        </p:txBody>
      </p:sp>
      <p:graphicFrame>
        <p:nvGraphicFramePr>
          <p:cNvPr id="866312" name="Object 8"/>
          <p:cNvGraphicFramePr>
            <a:graphicFrameLocks noChangeAspect="1"/>
          </p:cNvGraphicFramePr>
          <p:nvPr/>
        </p:nvGraphicFramePr>
        <p:xfrm>
          <a:off x="1295400" y="2755901"/>
          <a:ext cx="6400800" cy="3429000"/>
        </p:xfrm>
        <a:graphic>
          <a:graphicData uri="http://schemas.openxmlformats.org/presentationml/2006/ole">
            <mc:AlternateContent xmlns:mc="http://schemas.openxmlformats.org/markup-compatibility/2006">
              <mc:Choice xmlns:v="urn:schemas-microsoft-com:vml" Requires="v">
                <p:oleObj spid="_x0000_s866313" name="Document" r:id="rId3" imgW="6769100" imgH="3670300" progId="Word.Document.12">
                  <p:link updateAutomatic="1"/>
                </p:oleObj>
              </mc:Choice>
              <mc:Fallback>
                <p:oleObj name="Document" r:id="rId3" imgW="6769100" imgH="3670300" progId="Word.Document.12">
                  <p:link updateAutomatic="1"/>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55901"/>
                        <a:ext cx="64008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5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368301"/>
            <a:ext cx="8229600" cy="1244599"/>
          </a:xfrm>
          <a:gradFill flip="none" rotWithShape="1">
            <a:gsLst>
              <a:gs pos="0">
                <a:schemeClr val="bg1"/>
              </a:gs>
              <a:gs pos="100000">
                <a:schemeClr val="accent3">
                  <a:lumMod val="40000"/>
                  <a:lumOff val="60000"/>
                </a:schemeClr>
              </a:gs>
            </a:gsLst>
            <a:lin ang="0" scaled="1"/>
            <a:tileRect/>
          </a:gradFill>
        </p:spPr>
        <p:txBody>
          <a:bodyPr>
            <a:normAutofit fontScale="90000"/>
          </a:bodyPr>
          <a:lstStyle/>
          <a:p>
            <a:pPr algn="ctr"/>
            <a:r>
              <a:rPr lang="en-US" sz="4000" dirty="0" smtClean="0">
                <a:solidFill>
                  <a:srgbClr val="FF0000"/>
                </a:solidFill>
              </a:rPr>
              <a:t>      Define Child &amp; </a:t>
            </a:r>
            <a:br>
              <a:rPr lang="en-US" sz="4000" dirty="0" smtClean="0">
                <a:solidFill>
                  <a:srgbClr val="FF0000"/>
                </a:solidFill>
              </a:rPr>
            </a:br>
            <a:r>
              <a:rPr lang="en-US" sz="4000" dirty="0" smtClean="0">
                <a:solidFill>
                  <a:srgbClr val="FF0000"/>
                </a:solidFill>
              </a:rPr>
              <a:t>Parent Responsibilities</a:t>
            </a:r>
            <a:endParaRPr lang="en-US" sz="4000" dirty="0">
              <a:solidFill>
                <a:srgbClr val="FF0000"/>
              </a:solidFill>
            </a:endParaRPr>
          </a:p>
        </p:txBody>
      </p:sp>
      <p:sp>
        <p:nvSpPr>
          <p:cNvPr id="8" name="Content Placeholder 7"/>
          <p:cNvSpPr>
            <a:spLocks noGrp="1"/>
          </p:cNvSpPr>
          <p:nvPr>
            <p:ph idx="1"/>
          </p:nvPr>
        </p:nvSpPr>
        <p:spPr>
          <a:xfrm>
            <a:off x="457200" y="1790700"/>
            <a:ext cx="8229600" cy="4335463"/>
          </a:xfrm>
          <a:gradFill flip="none" rotWithShape="1">
            <a:gsLst>
              <a:gs pos="0">
                <a:schemeClr val="accent3">
                  <a:lumMod val="20000"/>
                  <a:lumOff val="80000"/>
                </a:schemeClr>
              </a:gs>
              <a:gs pos="100000">
                <a:srgbClr val="FFFFFF"/>
              </a:gs>
            </a:gsLst>
            <a:lin ang="0" scaled="1"/>
            <a:tileRect/>
          </a:gradFill>
        </p:spPr>
        <p:txBody>
          <a:bodyPr>
            <a:normAutofit fontScale="92500" lnSpcReduction="20000"/>
          </a:bodyPr>
          <a:lstStyle/>
          <a:p>
            <a:r>
              <a:rPr lang="en-US" dirty="0" smtClean="0"/>
              <a:t>Decide who will be responsible for recording daily completion of tasks.</a:t>
            </a:r>
          </a:p>
          <a:p>
            <a:pPr>
              <a:buNone/>
            </a:pPr>
            <a:endParaRPr lang="en-US" sz="1800" dirty="0" smtClean="0"/>
          </a:p>
          <a:p>
            <a:r>
              <a:rPr lang="en-US" dirty="0" smtClean="0"/>
              <a:t>Define when and how often parents should distribute rewards.</a:t>
            </a:r>
          </a:p>
          <a:p>
            <a:pPr>
              <a:buNone/>
            </a:pPr>
            <a:endParaRPr lang="en-US" sz="1800" dirty="0" smtClean="0"/>
          </a:p>
          <a:p>
            <a:r>
              <a:rPr lang="en-US" dirty="0" smtClean="0"/>
              <a:t>Tweak the system as needed.</a:t>
            </a:r>
          </a:p>
          <a:p>
            <a:pPr>
              <a:buNone/>
            </a:pPr>
            <a:endParaRPr lang="en-US" sz="1946" dirty="0" smtClean="0"/>
          </a:p>
          <a:p>
            <a:r>
              <a:rPr lang="en-US" dirty="0" smtClean="0"/>
              <a:t>As goals are attained decide on additional tasks that will continue to shape desired behaviors in positive ways.</a:t>
            </a:r>
          </a:p>
          <a:p>
            <a:endParaRPr lang="en-US" dirty="0" smtClean="0"/>
          </a:p>
          <a:p>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7000">
              <a:schemeClr val="bg1"/>
            </a:gs>
            <a:gs pos="100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7900" y="294132"/>
            <a:ext cx="6959600" cy="1090168"/>
          </a:xfrm>
          <a:gradFill flip="none" rotWithShape="1">
            <a:gsLst>
              <a:gs pos="0">
                <a:schemeClr val="bg1"/>
              </a:gs>
              <a:gs pos="100000">
                <a:schemeClr val="accent3">
                  <a:lumMod val="40000"/>
                  <a:lumOff val="60000"/>
                </a:schemeClr>
              </a:gs>
            </a:gsLst>
            <a:lin ang="0" scaled="1"/>
            <a:tileRect/>
          </a:gradFill>
        </p:spPr>
        <p:txBody>
          <a:bodyPr/>
          <a:lstStyle/>
          <a:p>
            <a:pPr algn="ctr"/>
            <a:r>
              <a:rPr lang="en-US" dirty="0" smtClean="0"/>
              <a:t>What Else Can I Do?</a:t>
            </a:r>
            <a:endParaRPr lang="en-US" dirty="0"/>
          </a:p>
        </p:txBody>
      </p:sp>
      <p:sp>
        <p:nvSpPr>
          <p:cNvPr id="3" name="Content Placeholder 2"/>
          <p:cNvSpPr>
            <a:spLocks noGrp="1"/>
          </p:cNvSpPr>
          <p:nvPr>
            <p:ph idx="1"/>
          </p:nvPr>
        </p:nvSpPr>
        <p:spPr>
          <a:xfrm>
            <a:off x="457200" y="1485900"/>
            <a:ext cx="8229600" cy="5207000"/>
          </a:xfrm>
        </p:spPr>
        <p:txBody>
          <a:bodyPr>
            <a:normAutofit fontScale="77500" lnSpcReduction="20000"/>
          </a:bodyPr>
          <a:lstStyle/>
          <a:p>
            <a:r>
              <a:rPr lang="en-US" sz="2353" b="1" dirty="0" smtClean="0">
                <a:latin typeface="Arial"/>
              </a:rPr>
              <a:t>Planning, Time Management &amp; Organization for Success: Quick and Easy Approaches to Mastering Executive Functioning Skills for Student </a:t>
            </a:r>
            <a:r>
              <a:rPr lang="en-US" sz="2353" dirty="0" smtClean="0">
                <a:latin typeface="Arial"/>
              </a:rPr>
              <a:t>– This book on CD offers many printable handouts and materials to help with executive functioning skills. </a:t>
            </a:r>
            <a:r>
              <a:rPr lang="en-US" sz="1714" dirty="0" smtClean="0">
                <a:latin typeface="Arial"/>
                <a:hlinkClick r:id="rId2"/>
              </a:rPr>
              <a:t>http://www.goodsensorylearning.com/Planning,_Time_Management_and_Organization.html</a:t>
            </a:r>
            <a:r>
              <a:rPr lang="en-US" sz="1714" dirty="0" smtClean="0">
                <a:latin typeface="Arial"/>
              </a:rPr>
              <a:t> </a:t>
            </a:r>
          </a:p>
          <a:p>
            <a:r>
              <a:rPr lang="en-US" sz="2353" b="1" dirty="0" smtClean="0">
                <a:latin typeface="Arial"/>
              </a:rPr>
              <a:t>The Eclectic Learning Profile – </a:t>
            </a:r>
            <a:r>
              <a:rPr lang="en-US" sz="2353" dirty="0" smtClean="0">
                <a:latin typeface="Arial"/>
              </a:rPr>
              <a:t>This book and inventory will help teachers, parents and students maximize potential by uncovering each students best ways of learning. </a:t>
            </a:r>
            <a:r>
              <a:rPr lang="en-US" sz="2353" dirty="0" smtClean="0">
                <a:latin typeface="Arial"/>
                <a:hlinkClick r:id="rId3"/>
              </a:rPr>
              <a:t>http://www.goodsensorylearning.com/Eclectic_Learning_Profile.html</a:t>
            </a:r>
            <a:r>
              <a:rPr lang="en-US" sz="2353" dirty="0" smtClean="0">
                <a:latin typeface="Arial"/>
              </a:rPr>
              <a:t> </a:t>
            </a:r>
            <a:endParaRPr lang="en-US" sz="2353" b="1" dirty="0" smtClean="0">
              <a:latin typeface="Arial"/>
            </a:endParaRPr>
          </a:p>
          <a:p>
            <a:r>
              <a:rPr lang="en-US" sz="2353" b="1" dirty="0" smtClean="0">
                <a:latin typeface="Arial"/>
              </a:rPr>
              <a:t>Dance, Dance Revolution or Dance Central</a:t>
            </a:r>
            <a:r>
              <a:rPr lang="en-US" sz="2353" dirty="0" smtClean="0">
                <a:latin typeface="Arial"/>
              </a:rPr>
              <a:t> – These games help children with concentration, sequencing and timing.</a:t>
            </a:r>
          </a:p>
          <a:p>
            <a:r>
              <a:rPr lang="en-US" sz="2353" b="1" dirty="0" smtClean="0">
                <a:latin typeface="Arial"/>
              </a:rPr>
              <a:t>Interactive Metronome </a:t>
            </a:r>
            <a:r>
              <a:rPr lang="en-US" sz="2353" dirty="0" smtClean="0">
                <a:latin typeface="Arial"/>
              </a:rPr>
              <a:t>- IM is an assessment and treatment tool used in therapy to improve the neurological processes of motor planning, sequencing, executive functioning and processing. </a:t>
            </a:r>
          </a:p>
          <a:p>
            <a:r>
              <a:rPr lang="en-US" sz="2353" b="1" dirty="0" err="1" smtClean="0">
                <a:latin typeface="Arial"/>
              </a:rPr>
              <a:t>Lumosity</a:t>
            </a:r>
            <a:r>
              <a:rPr lang="en-US" sz="2353" b="1" dirty="0" smtClean="0">
                <a:latin typeface="Arial"/>
              </a:rPr>
              <a:t> – </a:t>
            </a:r>
            <a:r>
              <a:rPr lang="en-US" sz="2353" dirty="0" smtClean="0">
                <a:latin typeface="Arial"/>
              </a:rPr>
              <a:t>These are subscription, web-based applications that use a wide range of games and exercises all geared to improve cognitive abilities.</a:t>
            </a:r>
            <a:r>
              <a:rPr lang="en-US" sz="2353" dirty="0" smtClean="0">
                <a:latin typeface="Arial"/>
                <a:hlinkClick r:id="rId4"/>
              </a:rPr>
              <a:t> www.lumosity.com</a:t>
            </a:r>
            <a:endParaRPr lang="en-US" sz="2353" dirty="0" smtClean="0">
              <a:latin typeface="Arial"/>
            </a:endParaRPr>
          </a:p>
          <a:p>
            <a:r>
              <a:rPr lang="en-US" sz="2353" b="1" dirty="0" smtClean="0">
                <a:latin typeface="Arial"/>
              </a:rPr>
              <a:t>Games for the Brain </a:t>
            </a:r>
            <a:r>
              <a:rPr lang="en-US" sz="2353" dirty="0" smtClean="0">
                <a:latin typeface="Arial"/>
              </a:rPr>
              <a:t>- Free internet games for the brain – </a:t>
            </a:r>
            <a:r>
              <a:rPr lang="en-US" sz="2353" dirty="0" smtClean="0">
                <a:latin typeface="Arial"/>
                <a:hlinkClick r:id="rId5"/>
              </a:rPr>
              <a:t>www.gamesforthebrain.com</a:t>
            </a:r>
            <a:r>
              <a:rPr lang="en-US" sz="2353" dirty="0" smtClean="0">
                <a:latin typeface="Arial"/>
              </a:rPr>
              <a:t> </a:t>
            </a:r>
          </a:p>
          <a:p>
            <a:r>
              <a:rPr lang="en-US" sz="2353" b="1" u="sng" dirty="0" smtClean="0">
                <a:uFill>
                  <a:solidFill>
                    <a:schemeClr val="bg1"/>
                  </a:solidFill>
                </a:uFill>
                <a:latin typeface="Arial"/>
              </a:rPr>
              <a:t>Other fun games that develop executive functioning skills</a:t>
            </a:r>
            <a:r>
              <a:rPr lang="en-US" sz="2353" u="sng" dirty="0" smtClean="0">
                <a:uFill>
                  <a:solidFill>
                    <a:schemeClr val="bg1"/>
                  </a:solidFill>
                </a:uFill>
                <a:latin typeface="Arial"/>
              </a:rPr>
              <a:t> - Blokus, Chess, Set, Mastermind…</a:t>
            </a:r>
            <a:endParaRPr lang="en-US" sz="2353" u="sng" dirty="0">
              <a:uFill>
                <a:solidFill>
                  <a:schemeClr val="bg1"/>
                </a:solidFill>
              </a:uFill>
              <a:latin typeface="Aria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80FF"/>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gradFill flip="none" rotWithShape="1">
            <a:gsLst>
              <a:gs pos="0">
                <a:schemeClr val="accent4">
                  <a:lumMod val="40000"/>
                  <a:lumOff val="60000"/>
                </a:schemeClr>
              </a:gs>
              <a:gs pos="100000">
                <a:srgbClr val="FFFFFF"/>
              </a:gs>
              <a:gs pos="99000">
                <a:schemeClr val="accent3">
                  <a:lumMod val="40000"/>
                  <a:lumOff val="60000"/>
                </a:schemeClr>
              </a:gs>
            </a:gsLst>
            <a:path path="circle">
              <a:fillToRect l="100000" t="100000"/>
            </a:path>
            <a:tileRect r="-100000" b="-100000"/>
          </a:gradFill>
        </p:spPr>
        <p:txBody>
          <a:bodyPr/>
          <a:lstStyle/>
          <a:p>
            <a:r>
              <a:rPr lang="en-US" dirty="0" smtClean="0"/>
              <a:t>Author: Dr. Erica Warren</a:t>
            </a:r>
            <a:endParaRPr lang="en-US" dirty="0"/>
          </a:p>
        </p:txBody>
      </p:sp>
      <p:sp>
        <p:nvSpPr>
          <p:cNvPr id="3" name="Content Placeholder 2"/>
          <p:cNvSpPr>
            <a:spLocks noGrp="1"/>
          </p:cNvSpPr>
          <p:nvPr>
            <p:ph idx="1"/>
          </p:nvPr>
        </p:nvSpPr>
        <p:spPr>
          <a:xfrm>
            <a:off x="457200" y="1841500"/>
            <a:ext cx="8229600" cy="4525963"/>
          </a:xfrm>
          <a:gradFill flip="none" rotWithShape="1">
            <a:gsLst>
              <a:gs pos="0">
                <a:schemeClr val="accent3">
                  <a:lumMod val="40000"/>
                  <a:lumOff val="60000"/>
                </a:schemeClr>
              </a:gs>
              <a:gs pos="100000">
                <a:srgbClr val="FFFFFF"/>
              </a:gs>
              <a:gs pos="99000">
                <a:schemeClr val="accent4">
                  <a:lumMod val="40000"/>
                  <a:lumOff val="60000"/>
                </a:schemeClr>
              </a:gs>
            </a:gsLst>
            <a:path path="circle">
              <a:fillToRect l="100000" t="100000"/>
            </a:path>
            <a:tileRect r="-100000" b="-100000"/>
          </a:gradFill>
        </p:spPr>
        <p:txBody>
          <a:bodyPr>
            <a:normAutofit/>
          </a:bodyPr>
          <a:lstStyle/>
          <a:p>
            <a:endParaRPr lang="en-US" b="1" dirty="0" smtClean="0"/>
          </a:p>
          <a:p>
            <a:endParaRPr lang="en-US" b="1" smtClean="0"/>
          </a:p>
          <a:p>
            <a:pPr algn="ctr">
              <a:buNone/>
            </a:pPr>
            <a:r>
              <a:rPr lang="en-US" b="1" smtClean="0"/>
              <a:t>Learn </a:t>
            </a:r>
            <a:r>
              <a:rPr lang="en-US" b="1" dirty="0" smtClean="0"/>
              <a:t>more at </a:t>
            </a:r>
            <a:r>
              <a:rPr lang="en-US" b="1" dirty="0" smtClean="0">
                <a:hlinkClick r:id="rId2"/>
              </a:rPr>
              <a:t>www.learningtolearn.biz</a:t>
            </a:r>
            <a:endParaRPr lang="en-US" b="1" dirty="0" smtClean="0"/>
          </a:p>
          <a:p>
            <a:pPr algn="ctr">
              <a:buNone/>
            </a:pPr>
            <a:r>
              <a:rPr lang="en-US" b="1" dirty="0" smtClean="0"/>
              <a:t>and </a:t>
            </a:r>
            <a:r>
              <a:rPr lang="en-US" b="1" dirty="0" smtClean="0">
                <a:hlinkClick r:id="rId3"/>
              </a:rPr>
              <a:t>www.goodsensorylearning.com</a:t>
            </a:r>
            <a:r>
              <a:rPr lang="en-US" b="1" dirty="0" smtClean="0"/>
              <a:t> </a:t>
            </a:r>
            <a:endParaRPr lang="en-US" dirty="0" smtClean="0"/>
          </a:p>
          <a:p>
            <a:endParaRPr lang="en-US"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9000">
              <a:srgbClr val="FFFFFF"/>
            </a:gs>
            <a:gs pos="0">
              <a:schemeClr val="accent3">
                <a:lumMod val="40000"/>
                <a:lumOff val="60000"/>
                <a:alpha val="69000"/>
              </a:schemeClr>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307571" y="1320731"/>
            <a:ext cx="8274618" cy="646331"/>
          </a:xfrm>
          <a:prstGeom prst="rect">
            <a:avLst/>
          </a:prstGeom>
        </p:spPr>
        <p:txBody>
          <a:bodyPr wrap="square">
            <a:spAutoFit/>
          </a:bodyPr>
          <a:lstStyle/>
          <a:p>
            <a:endParaRPr lang="en-US" b="1" dirty="0" smtClean="0"/>
          </a:p>
          <a:p>
            <a:pPr>
              <a:buFont typeface="Wingdings" charset="2"/>
              <a:buChar char="Ø"/>
            </a:pPr>
            <a:endParaRPr lang="en-US" dirty="0"/>
          </a:p>
        </p:txBody>
      </p:sp>
      <p:sp>
        <p:nvSpPr>
          <p:cNvPr id="3" name="Rectangle 2"/>
          <p:cNvSpPr/>
          <p:nvPr/>
        </p:nvSpPr>
        <p:spPr>
          <a:xfrm>
            <a:off x="704613" y="558800"/>
            <a:ext cx="7877576" cy="1077218"/>
          </a:xfrm>
          <a:prstGeom prst="rect">
            <a:avLst/>
          </a:prstGeom>
        </p:spPr>
        <p:txBody>
          <a:bodyPr wrap="square">
            <a:spAutoFit/>
          </a:bodyPr>
          <a:lstStyle/>
          <a:p>
            <a:pPr lvl="0" algn="ctr"/>
            <a:r>
              <a:rPr lang="en-US" sz="3200" b="1" dirty="0" smtClean="0">
                <a:ln w="10541" cmpd="sng">
                  <a:solidFill>
                    <a:srgbClr val="7D7D7D">
                      <a:tint val="100000"/>
                      <a:shade val="100000"/>
                      <a:satMod val="110000"/>
                    </a:srgbClr>
                  </a:solidFill>
                  <a:prstDash val="solid"/>
                </a:ln>
                <a:solidFill>
                  <a:srgbClr val="FF0000"/>
                </a:solidFill>
              </a:rPr>
              <a:t> How </a:t>
            </a:r>
            <a:r>
              <a:rPr lang="en-US" sz="3200" b="1" dirty="0">
                <a:ln w="10541" cmpd="sng">
                  <a:solidFill>
                    <a:srgbClr val="7D7D7D">
                      <a:tint val="100000"/>
                      <a:shade val="100000"/>
                      <a:satMod val="110000"/>
                    </a:srgbClr>
                  </a:solidFill>
                  <a:prstDash val="solid"/>
                </a:ln>
                <a:solidFill>
                  <a:srgbClr val="FF0000"/>
                </a:solidFill>
              </a:rPr>
              <a:t>does</a:t>
            </a:r>
            <a:r>
              <a:rPr lang="en-US" sz="3200" b="1" dirty="0" smtClean="0">
                <a:ln w="10541" cmpd="sng">
                  <a:solidFill>
                    <a:srgbClr val="7D7D7D">
                      <a:tint val="100000"/>
                      <a:shade val="100000"/>
                      <a:satMod val="110000"/>
                    </a:srgbClr>
                  </a:solidFill>
                  <a:prstDash val="solid"/>
                </a:ln>
                <a:solidFill>
                  <a:srgbClr val="FF0000"/>
                </a:solidFill>
              </a:rPr>
              <a:t> Function </a:t>
            </a:r>
          </a:p>
          <a:p>
            <a:pPr lvl="0" algn="ctr"/>
            <a:r>
              <a:rPr lang="en-US" sz="3200" b="1" dirty="0" smtClean="0">
                <a:ln w="10541" cmpd="sng">
                  <a:solidFill>
                    <a:srgbClr val="7D7D7D">
                      <a:tint val="100000"/>
                      <a:shade val="100000"/>
                      <a:satMod val="110000"/>
                    </a:srgbClr>
                  </a:solidFill>
                  <a:prstDash val="solid"/>
                </a:ln>
                <a:solidFill>
                  <a:srgbClr val="FF0000"/>
                </a:solidFill>
              </a:rPr>
              <a:t>Affect Learning</a:t>
            </a:r>
            <a:r>
              <a:rPr lang="en-US" sz="3200" b="1" dirty="0">
                <a:ln w="10541" cmpd="sng">
                  <a:solidFill>
                    <a:srgbClr val="7D7D7D">
                      <a:tint val="100000"/>
                      <a:shade val="100000"/>
                      <a:satMod val="110000"/>
                    </a:srgbClr>
                  </a:solidFill>
                  <a:prstDash val="solid"/>
                </a:ln>
                <a:solidFill>
                  <a:srgbClr val="FF0000"/>
                </a:solidFill>
              </a:rPr>
              <a:t>?</a:t>
            </a:r>
          </a:p>
        </p:txBody>
      </p:sp>
      <p:sp>
        <p:nvSpPr>
          <p:cNvPr id="4" name="TextBox 3"/>
          <p:cNvSpPr txBox="1"/>
          <p:nvPr/>
        </p:nvSpPr>
        <p:spPr>
          <a:xfrm>
            <a:off x="307570" y="1458411"/>
            <a:ext cx="8836429" cy="4916730"/>
          </a:xfrm>
          <a:prstGeom prst="rect">
            <a:avLst/>
          </a:prstGeom>
          <a:noFill/>
        </p:spPr>
        <p:txBody>
          <a:bodyPr wrap="square" numCol="2" rtlCol="0">
            <a:spAutoFit/>
          </a:bodyPr>
          <a:lstStyle/>
          <a:p>
            <a:pPr>
              <a:lnSpc>
                <a:spcPct val="150000"/>
              </a:lnSpc>
              <a:buFont typeface="Wingdings" charset="2"/>
              <a:buChar char="Ø"/>
            </a:pPr>
            <a:r>
              <a:rPr lang="en-US" sz="1900" b="1" dirty="0" smtClean="0"/>
              <a:t> Making, recalling, &amp;  recording plans &amp; assignments</a:t>
            </a:r>
          </a:p>
          <a:p>
            <a:pPr>
              <a:lnSpc>
                <a:spcPct val="150000"/>
              </a:lnSpc>
              <a:buFont typeface="Wingdings" charset="2"/>
              <a:buChar char="Ø"/>
            </a:pPr>
            <a:r>
              <a:rPr lang="en-US" sz="1900" b="1" dirty="0" smtClean="0"/>
              <a:t> Staying focused in class</a:t>
            </a:r>
          </a:p>
          <a:p>
            <a:pPr>
              <a:lnSpc>
                <a:spcPct val="150000"/>
              </a:lnSpc>
              <a:buFont typeface="Wingdings" charset="2"/>
              <a:buChar char="Ø"/>
            </a:pPr>
            <a:r>
              <a:rPr lang="en-US" sz="1900" b="1" dirty="0" smtClean="0"/>
              <a:t> Sustaining mental stamina</a:t>
            </a:r>
          </a:p>
          <a:p>
            <a:pPr>
              <a:lnSpc>
                <a:spcPct val="150000"/>
              </a:lnSpc>
              <a:buFont typeface="Wingdings" charset="2"/>
              <a:buChar char="Ø"/>
            </a:pPr>
            <a:r>
              <a:rPr lang="en-US" sz="1900" b="1" dirty="0" smtClean="0"/>
              <a:t> Keeping materials organized</a:t>
            </a:r>
          </a:p>
          <a:p>
            <a:pPr>
              <a:lnSpc>
                <a:spcPct val="150000"/>
              </a:lnSpc>
              <a:buFont typeface="Wingdings" charset="2"/>
              <a:buChar char="Ø"/>
            </a:pPr>
            <a:r>
              <a:rPr lang="en-US" sz="1900" b="1" dirty="0" smtClean="0"/>
              <a:t> Showing up to class or appointments on time</a:t>
            </a:r>
          </a:p>
          <a:p>
            <a:pPr>
              <a:lnSpc>
                <a:spcPct val="150000"/>
              </a:lnSpc>
              <a:buFont typeface="Wingdings" charset="2"/>
              <a:buChar char="Ø"/>
            </a:pPr>
            <a:r>
              <a:rPr lang="en-US" sz="1900" b="1" dirty="0" smtClean="0"/>
              <a:t> Multi-tasking </a:t>
            </a:r>
          </a:p>
          <a:p>
            <a:pPr>
              <a:lnSpc>
                <a:spcPct val="150000"/>
              </a:lnSpc>
              <a:buFont typeface="Wingdings" charset="2"/>
              <a:buChar char="Ø"/>
            </a:pPr>
            <a:r>
              <a:rPr lang="en-US" sz="1900" b="1" dirty="0" smtClean="0"/>
              <a:t> Turning in assignments</a:t>
            </a:r>
          </a:p>
          <a:p>
            <a:pPr>
              <a:lnSpc>
                <a:spcPct val="150000"/>
              </a:lnSpc>
              <a:buFont typeface="Wingdings" charset="2"/>
              <a:buChar char="Ø"/>
            </a:pPr>
            <a:r>
              <a:rPr lang="en-US" sz="1900" b="1" dirty="0" smtClean="0"/>
              <a:t> Pairing past and new knowledge</a:t>
            </a:r>
          </a:p>
          <a:p>
            <a:pPr>
              <a:lnSpc>
                <a:spcPct val="150000"/>
              </a:lnSpc>
              <a:buFont typeface="Wingdings" charset="2"/>
              <a:buChar char="Ø"/>
            </a:pPr>
            <a:r>
              <a:rPr lang="en-US" sz="1900" b="1" dirty="0" smtClean="0"/>
              <a:t> Reflecting on work</a:t>
            </a:r>
          </a:p>
          <a:p>
            <a:pPr>
              <a:lnSpc>
                <a:spcPct val="150000"/>
              </a:lnSpc>
              <a:buFont typeface="Wingdings" charset="2"/>
              <a:buChar char="Ø"/>
            </a:pPr>
            <a:r>
              <a:rPr lang="en-US" sz="1900" b="1" dirty="0" smtClean="0"/>
              <a:t> Finishing work on time</a:t>
            </a:r>
          </a:p>
          <a:p>
            <a:pPr>
              <a:lnSpc>
                <a:spcPct val="150000"/>
              </a:lnSpc>
              <a:buFont typeface="Wingdings" charset="2"/>
              <a:buChar char="Ø"/>
            </a:pPr>
            <a:r>
              <a:rPr lang="en-US" sz="1900" b="1" dirty="0" smtClean="0"/>
              <a:t> Thinking through problems</a:t>
            </a:r>
          </a:p>
          <a:p>
            <a:pPr>
              <a:lnSpc>
                <a:spcPct val="150000"/>
              </a:lnSpc>
              <a:buFont typeface="Wingdings" charset="2"/>
              <a:buChar char="Ø"/>
            </a:pPr>
            <a:r>
              <a:rPr lang="en-US" sz="1900" b="1" dirty="0" smtClean="0"/>
              <a:t> Waiting to speak until called on</a:t>
            </a:r>
          </a:p>
          <a:p>
            <a:pPr>
              <a:lnSpc>
                <a:spcPct val="150000"/>
              </a:lnSpc>
              <a:buFont typeface="Wingdings" charset="2"/>
              <a:buChar char="Ø"/>
            </a:pPr>
            <a:r>
              <a:rPr lang="en-US" sz="1900" b="1" dirty="0" smtClean="0"/>
              <a:t> Pursuing help</a:t>
            </a:r>
          </a:p>
          <a:p>
            <a:pPr>
              <a:lnSpc>
                <a:spcPct val="150000"/>
              </a:lnSpc>
              <a:buFont typeface="Wingdings" charset="2"/>
              <a:buChar char="Ø"/>
            </a:pPr>
            <a:r>
              <a:rPr lang="en-US" sz="1900" b="1" dirty="0" smtClean="0"/>
              <a:t>Estimating time to complete a task</a:t>
            </a:r>
            <a:endParaRPr lang="en-US" sz="1900" b="1" dirty="0"/>
          </a:p>
        </p:txBody>
      </p:sp>
      <p:pic>
        <p:nvPicPr>
          <p:cNvPr id="5" name="Picture 4" descr="Macintosh HD:Users:erica:Library:Application Support:Microsoft:Office:Clipart:Personal:j04406451.wmf"/>
          <p:cNvPicPr/>
          <p:nvPr/>
        </p:nvPicPr>
        <p:blipFill>
          <a:blip r:embed="rId3"/>
          <a:srcRect/>
          <a:stretch>
            <a:fillRect/>
          </a:stretch>
        </p:blipFill>
        <p:spPr bwMode="auto">
          <a:xfrm>
            <a:off x="4475019" y="4546341"/>
            <a:ext cx="1830695" cy="1828800"/>
          </a:xfrm>
          <a:prstGeom prst="rect">
            <a:avLst/>
          </a:prstGeom>
          <a:noFill/>
          <a:ln w="9525">
            <a:noFill/>
            <a:miter lim="800000"/>
            <a:headEnd/>
            <a:tailEnd/>
          </a:ln>
        </p:spPr>
      </p:pic>
      <p:sp>
        <p:nvSpPr>
          <p:cNvPr id="899076" name="AutoShape 4"/>
          <p:cNvSpPr>
            <a:spLocks noChangeArrowheads="1"/>
          </p:cNvSpPr>
          <p:nvPr/>
        </p:nvSpPr>
        <p:spPr bwMode="auto">
          <a:xfrm>
            <a:off x="6305714" y="3962400"/>
            <a:ext cx="2596986" cy="2038350"/>
          </a:xfrm>
          <a:prstGeom prst="wedgeEllipseCallout">
            <a:avLst>
              <a:gd name="adj1" fmla="val -73097"/>
              <a:gd name="adj2" fmla="val 37194"/>
            </a:avLst>
          </a:prstGeom>
          <a:solidFill>
            <a:srgbClr val="E5DFEC"/>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mbria" charset="0"/>
                <a:ea typeface="Times New Roman" charset="0"/>
              </a:rPr>
              <a:t>I</a:t>
            </a:r>
            <a:r>
              <a:rPr kumimoji="0" lang="en-US" sz="1800" b="0" i="0" u="none" strike="noStrike" cap="none" normalizeH="0" baseline="0" dirty="0" smtClean="0">
                <a:ln>
                  <a:noFill/>
                </a:ln>
                <a:solidFill>
                  <a:schemeClr val="tx1"/>
                </a:solidFill>
                <a:effectLst/>
                <a:latin typeface="Cambria" charset="0"/>
                <a:ea typeface="Times New Roman" charset="0"/>
              </a:rPr>
              <a:t> must </a:t>
            </a:r>
            <a:r>
              <a:rPr kumimoji="0" lang="en-US" sz="1800" b="0" i="0" u="none" strike="noStrike" cap="none" normalizeH="0" baseline="0" dirty="0">
                <a:ln>
                  <a:noFill/>
                </a:ln>
                <a:solidFill>
                  <a:schemeClr val="tx1"/>
                </a:solidFill>
                <a:effectLst/>
                <a:latin typeface="Cambria" charset="0"/>
                <a:ea typeface="Times New Roman" charset="0"/>
              </a:rPr>
              <a:t>have no </a:t>
            </a:r>
            <a:r>
              <a:rPr kumimoji="0" lang="en-US" sz="1800" b="0" i="0" u="none" strike="noStrike" cap="none" normalizeH="0" baseline="0" dirty="0" smtClean="0">
                <a:ln>
                  <a:noFill/>
                </a:ln>
                <a:solidFill>
                  <a:schemeClr val="tx1"/>
                </a:solidFill>
                <a:effectLst/>
                <a:latin typeface="Cambria" charset="0"/>
                <a:ea typeface="Times New Roman" charset="0"/>
              </a:rPr>
              <a:t>homework… if there </a:t>
            </a:r>
            <a:r>
              <a:rPr kumimoji="0" lang="en-US" sz="1800" b="0" i="0" u="none" strike="noStrike" cap="none" normalizeH="0" baseline="0" dirty="0">
                <a:ln>
                  <a:noFill/>
                </a:ln>
                <a:solidFill>
                  <a:schemeClr val="tx1"/>
                </a:solidFill>
                <a:effectLst/>
                <a:latin typeface="Cambria" charset="0"/>
                <a:ea typeface="Times New Roman" charset="0"/>
              </a:rPr>
              <a:t>is nothing</a:t>
            </a:r>
            <a:r>
              <a:rPr kumimoji="0" lang="en-US" sz="1800" b="0" i="0" u="none" strike="noStrike" cap="none" normalizeH="0" baseline="0" dirty="0" smtClean="0">
                <a:ln>
                  <a:noFill/>
                </a:ln>
                <a:solidFill>
                  <a:schemeClr val="tx1"/>
                </a:solidFill>
                <a:effectLst/>
                <a:latin typeface="Cambria" charset="0"/>
                <a:ea typeface="Times New Roman" charset="0"/>
              </a:rPr>
              <a:t> </a:t>
            </a:r>
            <a:r>
              <a:rPr lang="en-US" dirty="0" smtClean="0">
                <a:latin typeface="Cambria" charset="0"/>
                <a:ea typeface="Times New Roman" charset="0"/>
              </a:rPr>
              <a:t>written in</a:t>
            </a:r>
            <a:r>
              <a:rPr kumimoji="0" lang="en-US" sz="1800" b="0" i="0" u="none" strike="noStrike" cap="none" normalizeH="0" baseline="0" dirty="0" smtClean="0">
                <a:ln>
                  <a:noFill/>
                </a:ln>
                <a:solidFill>
                  <a:schemeClr val="tx1"/>
                </a:solidFill>
                <a:effectLst/>
                <a:latin typeface="Cambria" charset="0"/>
                <a:ea typeface="Times New Roman" charset="0"/>
              </a:rPr>
              <a:t> </a:t>
            </a:r>
            <a:r>
              <a:rPr kumimoji="0" lang="en-US" sz="1800" b="0" i="0" u="none" strike="noStrike" cap="none" normalizeH="0" baseline="0" dirty="0">
                <a:ln>
                  <a:noFill/>
                </a:ln>
                <a:solidFill>
                  <a:schemeClr val="tx1"/>
                </a:solidFill>
                <a:effectLst/>
                <a:latin typeface="Cambria" charset="0"/>
                <a:ea typeface="Times New Roman" charset="0"/>
              </a:rPr>
              <a:t>my planner!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Tree>
    <p:custDataLst>
      <p:tags r:id="rId1"/>
    </p:custDataLst>
  </p:cSld>
  <p:clrMapOvr>
    <a:masterClrMapping/>
  </p:clrMapOvr>
  <p:transition spd="slow" advTm="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0" presetClass="emph" presetSubtype="0" fill="hold" grpId="0" nodeType="withEffect">
                                  <p:stCondLst>
                                    <p:cond delay="0"/>
                                  </p:stCondLst>
                                  <p:childTnLst>
                                    <p:animClr clrSpc="hsl" dir="cw">
                                      <p:cBhvr override="childStyle">
                                        <p:cTn id="9" dur="500" fill="hold"/>
                                        <p:tgtEl>
                                          <p:spTgt spid="899076"/>
                                        </p:tgtEl>
                                        <p:attrNameLst>
                                          <p:attrName>style.color</p:attrName>
                                        </p:attrNameLst>
                                      </p:cBhvr>
                                      <p:by>
                                        <p:hsl h="0" s="12549" l="25098"/>
                                      </p:by>
                                    </p:animClr>
                                    <p:animClr clrSpc="hsl" dir="cw">
                                      <p:cBhvr>
                                        <p:cTn id="10" dur="500" fill="hold"/>
                                        <p:tgtEl>
                                          <p:spTgt spid="899076"/>
                                        </p:tgtEl>
                                        <p:attrNameLst>
                                          <p:attrName>fillcolor</p:attrName>
                                        </p:attrNameLst>
                                      </p:cBhvr>
                                      <p:by>
                                        <p:hsl h="0" s="12549" l="25098"/>
                                      </p:by>
                                    </p:animClr>
                                    <p:animClr clrSpc="hsl" dir="cw">
                                      <p:cBhvr>
                                        <p:cTn id="11" dur="500" fill="hold"/>
                                        <p:tgtEl>
                                          <p:spTgt spid="899076"/>
                                        </p:tgtEl>
                                        <p:attrNameLst>
                                          <p:attrName>stroke.color</p:attrName>
                                        </p:attrNameLst>
                                      </p:cBhvr>
                                      <p:by>
                                        <p:hsl h="0" s="12549" l="25098"/>
                                      </p:by>
                                    </p:animClr>
                                    <p:set>
                                      <p:cBhvr>
                                        <p:cTn id="12" dur="500" fill="hold"/>
                                        <p:tgtEl>
                                          <p:spTgt spid="8990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P spid="8990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rgbClr val="FFFFFF"/>
            </a:gs>
          </a:gsLst>
          <a:lin ang="0" scaled="1"/>
          <a:tileRect/>
        </a:gradFill>
        <a:effectLst/>
      </p:bgPr>
    </p:bg>
    <p:spTree>
      <p:nvGrpSpPr>
        <p:cNvPr id="1" name=""/>
        <p:cNvGrpSpPr/>
        <p:nvPr/>
      </p:nvGrpSpPr>
      <p:grpSpPr>
        <a:xfrm>
          <a:off x="0" y="0"/>
          <a:ext cx="0" cy="0"/>
          <a:chOff x="0" y="0"/>
          <a:chExt cx="0" cy="0"/>
        </a:xfrm>
      </p:grpSpPr>
      <p:sp>
        <p:nvSpPr>
          <p:cNvPr id="11" name="TextBox 10"/>
          <p:cNvSpPr txBox="1"/>
          <p:nvPr/>
        </p:nvSpPr>
        <p:spPr>
          <a:xfrm>
            <a:off x="736600" y="685801"/>
            <a:ext cx="4381500" cy="5262979"/>
          </a:xfrm>
          <a:prstGeom prst="rect">
            <a:avLst/>
          </a:prstGeom>
          <a:gradFill flip="none" rotWithShape="1">
            <a:gsLst>
              <a:gs pos="0">
                <a:schemeClr val="bg1"/>
              </a:gs>
              <a:gs pos="100000">
                <a:srgbClr val="5AFFFD"/>
              </a:gs>
            </a:gsLst>
            <a:lin ang="0" scaled="1"/>
            <a:tileRect/>
          </a:gradFill>
        </p:spPr>
        <p:txBody>
          <a:bodyPr wrap="square" rtlCol="0">
            <a:spAutoFit/>
          </a:bodyPr>
          <a:lstStyle/>
          <a:p>
            <a:r>
              <a:rPr lang="en-US" sz="2400" dirty="0"/>
              <a:t>Just as everyone has their own unique learning style and ways of processing reality, each student also has their own preferences on how to organize their time and belongings.  Parents or coaches</a:t>
            </a:r>
            <a:r>
              <a:rPr lang="en-US" sz="2400" dirty="0" smtClean="0"/>
              <a:t> have </a:t>
            </a:r>
            <a:r>
              <a:rPr lang="en-US" sz="2400" dirty="0"/>
              <a:t>their own </a:t>
            </a:r>
            <a:r>
              <a:rPr lang="en-US" sz="2400" dirty="0" smtClean="0"/>
              <a:t>approach and </a:t>
            </a:r>
            <a:r>
              <a:rPr lang="en-US" sz="2400" dirty="0"/>
              <a:t>may try to</a:t>
            </a:r>
            <a:r>
              <a:rPr lang="en-US" sz="2400" dirty="0" smtClean="0"/>
              <a:t> guide students </a:t>
            </a:r>
            <a:r>
              <a:rPr lang="en-US" sz="2400" dirty="0"/>
              <a:t>into organizing in ways that are not beneficial or helpful for that individual.  Therefore, considering and accommodating each student’s personal preferences is </a:t>
            </a:r>
            <a:r>
              <a:rPr lang="en-US" sz="2400" dirty="0" smtClean="0"/>
              <a:t>essential.</a:t>
            </a:r>
          </a:p>
        </p:txBody>
      </p:sp>
      <p:pic>
        <p:nvPicPr>
          <p:cNvPr id="3" name="Picture 2" descr="Macintosh HD:Users:erica:Library:Application Support:Microsoft:Office:Clipart:Personal:j0089048.wmf"/>
          <p:cNvPicPr/>
          <p:nvPr/>
        </p:nvPicPr>
        <p:blipFill>
          <a:blip r:embed="rId2"/>
          <a:srcRect/>
          <a:stretch>
            <a:fillRect/>
          </a:stretch>
        </p:blipFill>
        <p:spPr bwMode="auto">
          <a:xfrm>
            <a:off x="6656255" y="2746375"/>
            <a:ext cx="2219590" cy="3256378"/>
          </a:xfrm>
          <a:prstGeom prst="rect">
            <a:avLst/>
          </a:prstGeom>
          <a:noFill/>
          <a:ln w="9525">
            <a:noFill/>
            <a:miter lim="800000"/>
            <a:headEnd/>
            <a:tailEnd/>
          </a:ln>
        </p:spPr>
      </p:pic>
      <p:sp>
        <p:nvSpPr>
          <p:cNvPr id="4" name="AutoShape 2"/>
          <p:cNvSpPr>
            <a:spLocks noChangeArrowheads="1"/>
          </p:cNvSpPr>
          <p:nvPr/>
        </p:nvSpPr>
        <p:spPr bwMode="auto">
          <a:xfrm>
            <a:off x="5321300" y="1463296"/>
            <a:ext cx="3060700" cy="1908173"/>
          </a:xfrm>
          <a:prstGeom prst="wedgeEllipseCallout">
            <a:avLst>
              <a:gd name="adj1" fmla="val 13864"/>
              <a:gd name="adj2" fmla="val 75781"/>
            </a:avLst>
          </a:prstGeom>
          <a:solidFill>
            <a:schemeClr val="bg1"/>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Cambria" charset="0"/>
                <a:ea typeface="Times New Roman" charset="0"/>
              </a:rPr>
              <a:t>But Ms. Williams, </a:t>
            </a:r>
            <a:r>
              <a:rPr kumimoji="0" lang="en-US" b="0" i="0" u="none" strike="noStrike" cap="none" normalizeH="0" baseline="0" dirty="0" smtClean="0">
                <a:ln>
                  <a:noFill/>
                </a:ln>
                <a:solidFill>
                  <a:schemeClr val="tx1"/>
                </a:solidFill>
                <a:effectLst/>
                <a:latin typeface="Cambria" charset="0"/>
                <a:ea typeface="Times New Roman" charset="0"/>
              </a:rPr>
              <a:t>my dad organized my binder and that</a:t>
            </a:r>
            <a:r>
              <a:rPr kumimoji="0" lang="en-US" b="0" i="0" u="none" strike="noStrike" cap="none" normalizeH="0" dirty="0" smtClean="0">
                <a:ln>
                  <a:noFill/>
                </a:ln>
                <a:solidFill>
                  <a:schemeClr val="tx1"/>
                </a:solidFill>
                <a:effectLst/>
                <a:latin typeface="Cambria" charset="0"/>
                <a:ea typeface="Times New Roman" charset="0"/>
              </a:rPr>
              <a:t> is</a:t>
            </a:r>
            <a:r>
              <a:rPr kumimoji="0" lang="en-US" b="0" i="0" u="none" strike="noStrike" cap="none" normalizeH="0" baseline="0" dirty="0" smtClean="0">
                <a:ln>
                  <a:noFill/>
                </a:ln>
                <a:solidFill>
                  <a:schemeClr val="tx1"/>
                </a:solidFill>
                <a:effectLst/>
                <a:latin typeface="Cambria" charset="0"/>
                <a:ea typeface="Times New Roman" charset="0"/>
              </a:rPr>
              <a:t> why I can’t find </a:t>
            </a:r>
            <a:r>
              <a:rPr lang="en-US" dirty="0" smtClean="0">
                <a:latin typeface="Cambria" charset="0"/>
                <a:ea typeface="Times New Roman" charset="0"/>
              </a:rPr>
              <a:t>the homework</a:t>
            </a:r>
            <a:r>
              <a:rPr kumimoji="0" lang="en-US" b="0" i="0" u="none" strike="noStrike" cap="none" normalizeH="0" baseline="0" dirty="0" smtClean="0">
                <a:ln>
                  <a:noFill/>
                </a:ln>
                <a:solidFill>
                  <a:schemeClr val="tx1"/>
                </a:solidFill>
                <a:effectLst/>
                <a:latin typeface="Cambria" charset="0"/>
                <a:ea typeface="Times New Roman" charset="0"/>
              </a:rPr>
              <a:t>.</a:t>
            </a:r>
            <a:endParaRPr kumimoji="0" lang="en-US" b="0" i="0" u="none" strike="noStrike" cap="none" normalizeH="0" baseline="0" dirty="0">
              <a:ln>
                <a:noFill/>
              </a:ln>
              <a:solidFill>
                <a:schemeClr val="tx1"/>
              </a:solidFill>
              <a:effectLst/>
              <a:latin typeface="Cambria" charset="0"/>
              <a:ea typeface="Times New Roman"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18" presetClass="emph" presetSubtype="0" fill="hold" grpId="0" nodeType="withEffect">
                                  <p:stCondLst>
                                    <p:cond delay="0"/>
                                  </p:stCondLst>
                                  <p:iterate type="lt">
                                    <p:tmPct val="4000"/>
                                  </p:iterate>
                                  <p:childTnLst>
                                    <p:set>
                                      <p:cBhvr override="childStyle">
                                        <p:cTn id="12"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accent3">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70712"/>
          </a:xfrm>
        </p:spPr>
        <p:txBody>
          <a:bodyPr>
            <a:scene3d>
              <a:camera prst="orthographicFront"/>
              <a:lightRig rig="threePt" dir="t"/>
            </a:scene3d>
            <a:sp3d extrusionH="57150">
              <a:bevelT w="38100" h="38100"/>
            </a:sp3d>
          </a:bodyPr>
          <a:lstStyle/>
          <a:p>
            <a:pPr algn="ctr"/>
            <a:r>
              <a:rPr lang="en-US" dirty="0" smtClean="0">
                <a:solidFill>
                  <a:srgbClr val="FF0000"/>
                </a:solidFill>
                <a:effectLst>
                  <a:reflection stA="43000" endPos="58000" dist="76200" dir="5400000" sy="-100000" algn="bl" rotWithShape="0"/>
                </a:effectLst>
              </a:rPr>
              <a:t>The 12 Learning Styles</a:t>
            </a:r>
            <a:endParaRPr lang="en-US" dirty="0">
              <a:solidFill>
                <a:srgbClr val="FF0000"/>
              </a:solidFill>
              <a:effectLst>
                <a:reflection stA="43000" endPos="58000" dist="76200" dir="5400000" sy="-100000" algn="bl" rotWithShape="0"/>
              </a:effectLst>
            </a:endParaRPr>
          </a:p>
        </p:txBody>
      </p:sp>
      <p:sp>
        <p:nvSpPr>
          <p:cNvPr id="6" name="Content Placeholder 5"/>
          <p:cNvSpPr>
            <a:spLocks noGrp="1"/>
          </p:cNvSpPr>
          <p:nvPr>
            <p:ph sz="half" idx="1"/>
          </p:nvPr>
        </p:nvSpPr>
        <p:spPr>
          <a:xfrm>
            <a:off x="457200" y="1920085"/>
            <a:ext cx="3670300" cy="3673749"/>
          </a:xfrm>
        </p:spPr>
        <p:txBody>
          <a:bodyPr>
            <a:normAutofit/>
          </a:bodyPr>
          <a:lstStyle/>
          <a:p>
            <a:r>
              <a:rPr lang="en-US" sz="2800" dirty="0" smtClean="0"/>
              <a:t>Visual Learners</a:t>
            </a:r>
          </a:p>
          <a:p>
            <a:r>
              <a:rPr lang="en-US" sz="2800" dirty="0" smtClean="0"/>
              <a:t>Auditory Learners</a:t>
            </a:r>
          </a:p>
          <a:p>
            <a:r>
              <a:rPr lang="en-US" sz="2800" dirty="0" smtClean="0"/>
              <a:t>Tactile Learners</a:t>
            </a:r>
          </a:p>
          <a:p>
            <a:r>
              <a:rPr lang="en-US" sz="2800" dirty="0" smtClean="0"/>
              <a:t>Kinesthetic Learners</a:t>
            </a:r>
          </a:p>
          <a:p>
            <a:r>
              <a:rPr lang="en-US" sz="2800" dirty="0" smtClean="0"/>
              <a:t>Sequential Learners</a:t>
            </a:r>
          </a:p>
          <a:p>
            <a:r>
              <a:rPr lang="en-US" sz="2800" dirty="0" smtClean="0"/>
              <a:t>Simultaneous Learners </a:t>
            </a:r>
          </a:p>
        </p:txBody>
      </p:sp>
      <p:sp>
        <p:nvSpPr>
          <p:cNvPr id="7" name="Content Placeholder 6"/>
          <p:cNvSpPr>
            <a:spLocks noGrp="1"/>
          </p:cNvSpPr>
          <p:nvPr>
            <p:ph sz="half" idx="2"/>
          </p:nvPr>
        </p:nvSpPr>
        <p:spPr>
          <a:xfrm>
            <a:off x="4127500" y="1920085"/>
            <a:ext cx="4635500" cy="3673749"/>
          </a:xfrm>
        </p:spPr>
        <p:txBody>
          <a:bodyPr>
            <a:normAutofit/>
          </a:bodyPr>
          <a:lstStyle/>
          <a:p>
            <a:r>
              <a:rPr lang="en-US" sz="2800" dirty="0" smtClean="0"/>
              <a:t>Verbal Learners</a:t>
            </a:r>
          </a:p>
          <a:p>
            <a:r>
              <a:rPr lang="en-US" sz="2800" dirty="0" smtClean="0"/>
              <a:t>Interactive Learners</a:t>
            </a:r>
          </a:p>
          <a:p>
            <a:r>
              <a:rPr lang="en-US" sz="2800" dirty="0" smtClean="0"/>
              <a:t>Indirect Experience Learners</a:t>
            </a:r>
          </a:p>
          <a:p>
            <a:r>
              <a:rPr lang="en-US" sz="2800" dirty="0" smtClean="0"/>
              <a:t>Direct Experience Learners</a:t>
            </a:r>
          </a:p>
          <a:p>
            <a:r>
              <a:rPr lang="en-US" sz="2800" dirty="0" smtClean="0"/>
              <a:t>Reflective/Logical Learners</a:t>
            </a:r>
          </a:p>
          <a:p>
            <a:r>
              <a:rPr lang="en-US" sz="2800" dirty="0" smtClean="0"/>
              <a:t>Rhythmic/Melodic Learners</a:t>
            </a:r>
            <a:endParaRPr lang="en-US" sz="2800" dirty="0"/>
          </a:p>
        </p:txBody>
      </p:sp>
      <p:sp>
        <p:nvSpPr>
          <p:cNvPr id="8" name="TextBox 7"/>
          <p:cNvSpPr txBox="1"/>
          <p:nvPr/>
        </p:nvSpPr>
        <p:spPr>
          <a:xfrm>
            <a:off x="749300" y="5593834"/>
            <a:ext cx="7937500" cy="400110"/>
          </a:xfrm>
          <a:prstGeom prst="rect">
            <a:avLst/>
          </a:prstGeom>
          <a:noFill/>
        </p:spPr>
        <p:txBody>
          <a:bodyPr wrap="square" rtlCol="0">
            <a:spAutoFit/>
          </a:bodyPr>
          <a:lstStyle/>
          <a:p>
            <a:r>
              <a:rPr lang="en-US" dirty="0" smtClean="0"/>
              <a:t>        </a:t>
            </a:r>
            <a:r>
              <a:rPr lang="en-US" sz="2000" dirty="0" smtClean="0"/>
              <a:t>As defined in the </a:t>
            </a:r>
            <a:r>
              <a:rPr lang="en-US" sz="2000" u="sng" dirty="0" smtClean="0"/>
              <a:t>Eclectic Learning Profile</a:t>
            </a:r>
            <a:r>
              <a:rPr lang="en-US" sz="2000" dirty="0" smtClean="0"/>
              <a:t>, By Erica Warren </a:t>
            </a:r>
            <a:endParaRPr lang="en-US" sz="2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alpha val="68000"/>
              </a:schemeClr>
            </a:gs>
            <a:gs pos="100000">
              <a:schemeClr val="bg1">
                <a:lumMod val="95000"/>
              </a:schemeClr>
            </a:gs>
          </a:gsLst>
          <a:lin ang="0" scaled="1"/>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264400" y="57285"/>
            <a:ext cx="1712486" cy="1891596"/>
          </a:xfrm>
          <a:prstGeom prst="rect">
            <a:avLst/>
          </a:prstGeom>
        </p:spPr>
      </p:pic>
      <p:sp>
        <p:nvSpPr>
          <p:cNvPr id="2" name="Title 1"/>
          <p:cNvSpPr>
            <a:spLocks noGrp="1"/>
          </p:cNvSpPr>
          <p:nvPr>
            <p:ph type="title"/>
          </p:nvPr>
        </p:nvSpPr>
        <p:spPr>
          <a:xfrm>
            <a:off x="533400" y="368300"/>
            <a:ext cx="8229600" cy="1094994"/>
          </a:xfrm>
        </p:spPr>
        <p:txBody>
          <a:bodyPr>
            <a:normAutofit/>
          </a:bodyPr>
          <a:lstStyle/>
          <a:p>
            <a:r>
              <a:rPr lang="en-US" dirty="0" smtClean="0">
                <a:solidFill>
                  <a:srgbClr val="FF0000"/>
                </a:solidFill>
              </a:rPr>
              <a:t>  Visual Organizers</a:t>
            </a:r>
            <a:endParaRPr lang="en-US" dirty="0">
              <a:solidFill>
                <a:srgbClr val="FF0000"/>
              </a:solidFill>
            </a:endParaRPr>
          </a:p>
        </p:txBody>
      </p:sp>
      <p:sp>
        <p:nvSpPr>
          <p:cNvPr id="3" name="Content Placeholder 2"/>
          <p:cNvSpPr>
            <a:spLocks noGrp="1"/>
          </p:cNvSpPr>
          <p:nvPr>
            <p:ph sz="half" idx="1"/>
          </p:nvPr>
        </p:nvSpPr>
        <p:spPr>
          <a:xfrm>
            <a:off x="533400" y="1534008"/>
            <a:ext cx="4038600" cy="4396892"/>
          </a:xfrm>
        </p:spPr>
        <p:txBody>
          <a:bodyPr>
            <a:normAutofit fontScale="55000" lnSpcReduction="20000"/>
          </a:bodyPr>
          <a:lstStyle/>
          <a:p>
            <a:pPr>
              <a:buNone/>
            </a:pPr>
            <a:endParaRPr lang="en-US" sz="3818" u="sng" cap="small" dirty="0" smtClean="0"/>
          </a:p>
          <a:p>
            <a:pPr lvl="0"/>
            <a:r>
              <a:rPr lang="en-US" sz="3818" dirty="0" smtClean="0"/>
              <a:t>When your kid’s room is clean and organized, take a picture of it.  Use this as a guide.</a:t>
            </a:r>
          </a:p>
          <a:p>
            <a:pPr lvl="0"/>
            <a:r>
              <a:rPr lang="en-US" sz="3818" dirty="0" smtClean="0"/>
              <a:t>Help your child create a visual map of how they want to organize their belongings.</a:t>
            </a:r>
          </a:p>
          <a:p>
            <a:pPr lvl="0"/>
            <a:r>
              <a:rPr lang="en-US" sz="3818" dirty="0" smtClean="0"/>
              <a:t>Label drawers, boxes, shelves, cubbies and files so it’s easy to see where possessions belong.</a:t>
            </a:r>
          </a:p>
          <a:p>
            <a:pPr lvl="0"/>
            <a:r>
              <a:rPr lang="en-US" sz="3818" dirty="0" smtClean="0"/>
              <a:t>Color code and label materials so it is easy to locate things.</a:t>
            </a:r>
          </a:p>
          <a:p>
            <a:r>
              <a:rPr lang="en-US" sz="3818" dirty="0" smtClean="0"/>
              <a:t>Help your child use a color coded planner with designated areas for each class or activity.  </a:t>
            </a:r>
          </a:p>
          <a:p>
            <a:pPr>
              <a:buNone/>
            </a:pPr>
            <a:endParaRPr lang="en-US" dirty="0" smtClean="0"/>
          </a:p>
          <a:p>
            <a:endParaRPr lang="en-US" dirty="0"/>
          </a:p>
        </p:txBody>
      </p:sp>
      <p:sp>
        <p:nvSpPr>
          <p:cNvPr id="4" name="Content Placeholder 3"/>
          <p:cNvSpPr>
            <a:spLocks noGrp="1"/>
          </p:cNvSpPr>
          <p:nvPr>
            <p:ph sz="half" idx="2"/>
          </p:nvPr>
        </p:nvSpPr>
        <p:spPr>
          <a:xfrm>
            <a:off x="4434468" y="1864208"/>
            <a:ext cx="4114800" cy="4066692"/>
          </a:xfrm>
        </p:spPr>
        <p:txBody>
          <a:bodyPr>
            <a:normAutofit fontScale="55000" lnSpcReduction="20000"/>
          </a:bodyPr>
          <a:lstStyle/>
          <a:p>
            <a:pPr lvl="0"/>
            <a:r>
              <a:rPr lang="en-US" sz="3818" dirty="0" smtClean="0"/>
              <a:t>Create daily, weekly, and/or monthly calendars to record chores, schoolwork, appointments and other events.  If you have more than one child/adult in the household, color-code them. </a:t>
            </a:r>
          </a:p>
          <a:p>
            <a:pPr lvl="0"/>
            <a:r>
              <a:rPr lang="en-US" sz="3818" dirty="0" smtClean="0"/>
              <a:t>Show your child how to be organized.</a:t>
            </a:r>
          </a:p>
          <a:p>
            <a:pPr lvl="0"/>
            <a:r>
              <a:rPr lang="en-US" sz="3818" dirty="0" smtClean="0"/>
              <a:t>Go shopping to places like a container store, and help your child pick out items that will help them sort, arrange and store belongings.</a:t>
            </a:r>
            <a:endParaRPr lang="en-US" dirty="0"/>
          </a:p>
        </p:txBody>
      </p:sp>
      <p:sp>
        <p:nvSpPr>
          <p:cNvPr id="5" name="TextBox 4"/>
          <p:cNvSpPr txBox="1"/>
          <p:nvPr/>
        </p:nvSpPr>
        <p:spPr>
          <a:xfrm>
            <a:off x="747132" y="5930900"/>
            <a:ext cx="7802136" cy="461665"/>
          </a:xfrm>
          <a:prstGeom prst="rect">
            <a:avLst/>
          </a:prstGeom>
          <a:noFill/>
        </p:spPr>
        <p:txBody>
          <a:bodyPr wrap="square" rtlCol="0">
            <a:spAutoFit/>
          </a:bodyPr>
          <a:lstStyle/>
          <a:p>
            <a:r>
              <a:rPr lang="en-US" sz="2400" dirty="0" smtClean="0">
                <a:solidFill>
                  <a:schemeClr val="tx2"/>
                </a:solidFill>
              </a:rPr>
              <a:t>"</a:t>
            </a:r>
            <a:r>
              <a:rPr lang="en-US" sz="2400" i="1" dirty="0" smtClean="0">
                <a:solidFill>
                  <a:schemeClr val="tx2"/>
                </a:solidFill>
              </a:rPr>
              <a:t>A picture is worth a thousand words</a:t>
            </a:r>
            <a:r>
              <a:rPr lang="en-US" sz="2400" dirty="0" smtClean="0">
                <a:solidFill>
                  <a:schemeClr val="tx2"/>
                </a:solidFill>
              </a:rPr>
              <a:t>"  - Adage</a:t>
            </a:r>
            <a:endParaRPr lang="en-US" sz="2400" dirty="0">
              <a:solidFill>
                <a:schemeClr val="tx2"/>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solidFill>
                  <a:schemeClr val="accent3">
                    <a:lumMod val="75000"/>
                  </a:schemeClr>
                </a:solidFill>
              </a:rPr>
              <a:t/>
            </a:r>
            <a:br>
              <a:rPr lang="en-US" sz="2800" dirty="0" smtClean="0">
                <a:solidFill>
                  <a:schemeClr val="accent3">
                    <a:lumMod val="75000"/>
                  </a:schemeClr>
                </a:solidFill>
              </a:rPr>
            </a:br>
            <a:endParaRPr lang="en-US" dirty="0"/>
          </a:p>
        </p:txBody>
      </p:sp>
      <p:sp>
        <p:nvSpPr>
          <p:cNvPr id="5" name="Content Placeholder 4"/>
          <p:cNvSpPr>
            <a:spLocks noGrp="1"/>
          </p:cNvSpPr>
          <p:nvPr>
            <p:ph idx="1"/>
          </p:nvPr>
        </p:nvSpPr>
        <p:spPr/>
        <p:txBody>
          <a:bodyPr/>
          <a:lstStyle/>
          <a:p>
            <a:pPr>
              <a:buNone/>
            </a:pPr>
            <a:r>
              <a:rPr lang="en-US" dirty="0" smtClean="0"/>
              <a:t> </a:t>
            </a:r>
            <a:endParaRPr lang="en-US" dirty="0"/>
          </a:p>
        </p:txBody>
      </p:sp>
      <p:sp>
        <p:nvSpPr>
          <p:cNvPr id="6" name="Text Placeholder 5"/>
          <p:cNvSpPr>
            <a:spLocks noGrp="1"/>
          </p:cNvSpPr>
          <p:nvPr>
            <p:ph type="body" sz="half" idx="2"/>
          </p:nvPr>
        </p:nvSpPr>
        <p:spPr>
          <a:xfrm>
            <a:off x="602569" y="807430"/>
            <a:ext cx="3563031" cy="5318734"/>
          </a:xfrm>
          <a:gradFill flip="none" rotWithShape="1">
            <a:gsLst>
              <a:gs pos="0">
                <a:schemeClr val="accent3">
                  <a:lumMod val="40000"/>
                  <a:lumOff val="60000"/>
                </a:schemeClr>
              </a:gs>
              <a:gs pos="47000">
                <a:schemeClr val="accent3">
                  <a:lumMod val="20000"/>
                  <a:lumOff val="80000"/>
                </a:schemeClr>
              </a:gs>
              <a:gs pos="99000">
                <a:schemeClr val="accent5">
                  <a:lumMod val="75000"/>
                </a:schemeClr>
              </a:gs>
            </a:gsLst>
            <a:lin ang="0" scaled="1"/>
            <a:tileRect/>
          </a:gradFill>
          <a:effectLst>
            <a:outerShdw blurRad="50800" dist="38100" dir="2700000" algn="tl" rotWithShape="0">
              <a:srgbClr val="000000">
                <a:alpha val="43000"/>
              </a:srgbClr>
            </a:outerShdw>
          </a:effectLst>
        </p:spPr>
        <p:txBody>
          <a:bodyPr>
            <a:normAutofit/>
          </a:bodyPr>
          <a:lstStyle/>
          <a:p>
            <a:r>
              <a:rPr lang="en-US" sz="3200" dirty="0" smtClean="0">
                <a:solidFill>
                  <a:schemeClr val="tx1">
                    <a:lumMod val="95000"/>
                    <a:lumOff val="5000"/>
                  </a:schemeClr>
                </a:solidFill>
              </a:rPr>
              <a:t>Albert Einstein was a visual learner.</a:t>
            </a:r>
          </a:p>
          <a:p>
            <a:endParaRPr lang="en-US" sz="3200" dirty="0" smtClean="0">
              <a:solidFill>
                <a:schemeClr val="tx1">
                  <a:lumMod val="95000"/>
                  <a:lumOff val="5000"/>
                </a:schemeClr>
              </a:solidFill>
            </a:endParaRPr>
          </a:p>
          <a:p>
            <a:r>
              <a:rPr lang="en-US" sz="3200" dirty="0" smtClean="0"/>
              <a:t>He once said, </a:t>
            </a:r>
          </a:p>
          <a:p>
            <a:endParaRPr lang="en-US" sz="3200" dirty="0" smtClean="0"/>
          </a:p>
          <a:p>
            <a:r>
              <a:rPr lang="en-US" sz="3200" dirty="0" smtClean="0"/>
              <a:t>“If I can’t picture it, I can’t understand it.”</a:t>
            </a:r>
            <a:endParaRPr lang="en-US" sz="3200" dirty="0"/>
          </a:p>
        </p:txBody>
      </p:sp>
      <p:pic>
        <p:nvPicPr>
          <p:cNvPr id="8" name="Picture 7"/>
          <p:cNvPicPr>
            <a:picLocks noChangeAspect="1"/>
          </p:cNvPicPr>
          <p:nvPr/>
        </p:nvPicPr>
        <p:blipFill>
          <a:blip r:embed="rId2"/>
          <a:stretch>
            <a:fillRect/>
          </a:stretch>
        </p:blipFill>
        <p:spPr>
          <a:xfrm>
            <a:off x="4602170" y="2256441"/>
            <a:ext cx="3568700" cy="3695700"/>
          </a:xfrm>
          <a:prstGeom prst="rect">
            <a:avLst/>
          </a:prstGeom>
        </p:spPr>
      </p:pic>
      <p:sp>
        <p:nvSpPr>
          <p:cNvPr id="14" name="Rounded Rectangular Callout 13"/>
          <p:cNvSpPr/>
          <p:nvPr/>
        </p:nvSpPr>
        <p:spPr>
          <a:xfrm>
            <a:off x="5897072" y="688345"/>
            <a:ext cx="2273798" cy="1319655"/>
          </a:xfrm>
          <a:prstGeom prst="wedgeRound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6543092" y="807429"/>
            <a:ext cx="943663" cy="369332"/>
          </a:xfrm>
          <a:prstGeom prst="rect">
            <a:avLst/>
          </a:prstGeom>
        </p:spPr>
        <p:txBody>
          <a:bodyPr wrap="square">
            <a:spAutoFit/>
          </a:bodyPr>
          <a:lstStyle/>
          <a:p>
            <a:r>
              <a:rPr lang="en-US" dirty="0" smtClean="0"/>
              <a:t>E=MC</a:t>
            </a:r>
            <a:r>
              <a:rPr lang="en-US" baseline="30000" dirty="0" smtClean="0"/>
              <a:t>2</a:t>
            </a:r>
            <a:endParaRPr lang="en-US" baseline="30000" dirty="0"/>
          </a:p>
        </p:txBody>
      </p:sp>
      <p:pic>
        <p:nvPicPr>
          <p:cNvPr id="10" name="Picture 9"/>
          <p:cNvPicPr>
            <a:picLocks noChangeAspect="1"/>
          </p:cNvPicPr>
          <p:nvPr/>
        </p:nvPicPr>
        <p:blipFill>
          <a:blip r:embed="rId3"/>
          <a:stretch>
            <a:fillRect/>
          </a:stretch>
        </p:blipFill>
        <p:spPr>
          <a:xfrm flipV="1">
            <a:off x="6066682" y="807428"/>
            <a:ext cx="1853470" cy="1088872"/>
          </a:xfrm>
          <a:prstGeom prst="rect">
            <a:avLst/>
          </a:prstGeom>
        </p:spPr>
      </p:pic>
    </p:spTree>
  </p:cSld>
  <p:clrMapOvr>
    <a:masterClrMapping/>
  </p:clrMapOvr>
  <p:transition advTm="8416">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alpha val="70000"/>
              </a:schemeClr>
            </a:gs>
            <a:gs pos="100000">
              <a:schemeClr val="bg1"/>
            </a:gs>
          </a:gsLst>
          <a:lin ang="24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704088"/>
            <a:ext cx="5118100" cy="921512"/>
          </a:xfrm>
          <a:noFill/>
        </p:spPr>
        <p:txBody>
          <a:bodyPr>
            <a:normAutofit/>
          </a:bodyPr>
          <a:lstStyle/>
          <a:p>
            <a:pPr algn="l"/>
            <a:r>
              <a:rPr lang="en-US" dirty="0" smtClean="0">
                <a:solidFill>
                  <a:srgbClr val="FF0000"/>
                </a:solidFill>
              </a:rPr>
              <a:t>   Auditory Organizers</a:t>
            </a:r>
            <a:endParaRPr lang="en-US" dirty="0">
              <a:solidFill>
                <a:srgbClr val="FF0000"/>
              </a:solidFill>
            </a:endParaRPr>
          </a:p>
        </p:txBody>
      </p:sp>
      <p:sp>
        <p:nvSpPr>
          <p:cNvPr id="5" name="Content Placeholder 4"/>
          <p:cNvSpPr>
            <a:spLocks noGrp="1"/>
          </p:cNvSpPr>
          <p:nvPr>
            <p:ph idx="1"/>
          </p:nvPr>
        </p:nvSpPr>
        <p:spPr>
          <a:xfrm>
            <a:off x="457200" y="1600201"/>
            <a:ext cx="8229600" cy="3924300"/>
          </a:xfrm>
          <a:noFill/>
        </p:spPr>
        <p:txBody>
          <a:bodyPr>
            <a:normAutofit lnSpcReduction="10000"/>
          </a:bodyPr>
          <a:lstStyle/>
          <a:p>
            <a:pPr lvl="0"/>
            <a:r>
              <a:rPr lang="en-US" dirty="0" smtClean="0"/>
              <a:t>Give your child verbal cues or               directions on how to become and                  stay organized.  </a:t>
            </a:r>
          </a:p>
          <a:p>
            <a:pPr lvl="0"/>
            <a:endParaRPr lang="en-US" sz="1400" dirty="0" smtClean="0"/>
          </a:p>
          <a:p>
            <a:pPr lvl="0"/>
            <a:r>
              <a:rPr lang="en-US" dirty="0" smtClean="0"/>
              <a:t>Provide verbal reminders.</a:t>
            </a:r>
          </a:p>
          <a:p>
            <a:pPr lvl="0"/>
            <a:endParaRPr lang="en-US" sz="1400" dirty="0" smtClean="0"/>
          </a:p>
          <a:p>
            <a:pPr lvl="0"/>
            <a:r>
              <a:rPr lang="en-US" dirty="0" smtClean="0"/>
              <a:t>Use watch alarms and hand-held devices that offer auditory reminders about important tasks.</a:t>
            </a:r>
          </a:p>
          <a:p>
            <a:pPr>
              <a:buNone/>
            </a:pPr>
            <a:endParaRPr lang="en-US" dirty="0" smtClean="0"/>
          </a:p>
        </p:txBody>
      </p:sp>
      <p:pic>
        <p:nvPicPr>
          <p:cNvPr id="9" name="Picture 8"/>
          <p:cNvPicPr>
            <a:picLocks noChangeAspect="1"/>
          </p:cNvPicPr>
          <p:nvPr/>
        </p:nvPicPr>
        <p:blipFill>
          <a:blip r:embed="rId2"/>
          <a:stretch>
            <a:fillRect/>
          </a:stretch>
        </p:blipFill>
        <p:spPr>
          <a:xfrm>
            <a:off x="6819900" y="1963254"/>
            <a:ext cx="2104863" cy="1937853"/>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alpha val="71000"/>
              </a:schemeClr>
            </a:gs>
            <a:gs pos="100000">
              <a:schemeClr val="bg1"/>
            </a:gs>
          </a:gsLst>
          <a:lin ang="0" scaled="1"/>
          <a:tileRect/>
        </a:gra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440155" y="94457"/>
            <a:ext cx="1475244" cy="2177741"/>
          </a:xfrm>
          <a:prstGeom prst="rect">
            <a:avLst/>
          </a:prstGeom>
        </p:spPr>
      </p:pic>
      <p:sp>
        <p:nvSpPr>
          <p:cNvPr id="2" name="Title 1"/>
          <p:cNvSpPr>
            <a:spLocks noGrp="1"/>
          </p:cNvSpPr>
          <p:nvPr>
            <p:ph type="title"/>
          </p:nvPr>
        </p:nvSpPr>
        <p:spPr>
          <a:xfrm>
            <a:off x="457200" y="406400"/>
            <a:ext cx="8229600" cy="901700"/>
          </a:xfrm>
        </p:spPr>
        <p:txBody>
          <a:bodyPr>
            <a:normAutofit fontScale="90000"/>
          </a:bodyPr>
          <a:lstStyle/>
          <a:p>
            <a:pPr algn="ctr"/>
            <a:r>
              <a:rPr lang="en-US" dirty="0" smtClean="0">
                <a:solidFill>
                  <a:srgbClr val="FF0000"/>
                </a:solidFill>
              </a:rPr>
              <a:t>        Tactile </a:t>
            </a:r>
            <a:r>
              <a:rPr lang="en-US" dirty="0">
                <a:solidFill>
                  <a:srgbClr val="FF0000"/>
                </a:solidFill>
              </a:rPr>
              <a:t>&amp;</a:t>
            </a:r>
            <a:r>
              <a:rPr lang="en-US" dirty="0" smtClean="0">
                <a:solidFill>
                  <a:srgbClr val="FF0000"/>
                </a:solidFill>
              </a:rPr>
              <a:t> Kinesthetic </a:t>
            </a:r>
            <a:br>
              <a:rPr lang="en-US" dirty="0" smtClean="0">
                <a:solidFill>
                  <a:srgbClr val="FF0000"/>
                </a:solidFill>
              </a:rPr>
            </a:br>
            <a:r>
              <a:rPr lang="en-US" dirty="0" smtClean="0">
                <a:solidFill>
                  <a:srgbClr val="FF0000"/>
                </a:solidFill>
              </a:rPr>
              <a:t>Organizers</a:t>
            </a:r>
            <a:endParaRPr lang="en-US" dirty="0">
              <a:solidFill>
                <a:srgbClr val="FF0000"/>
              </a:solidFill>
            </a:endParaRPr>
          </a:p>
        </p:txBody>
      </p:sp>
      <p:sp>
        <p:nvSpPr>
          <p:cNvPr id="5" name="Content Placeholder 4"/>
          <p:cNvSpPr>
            <a:spLocks noGrp="1"/>
          </p:cNvSpPr>
          <p:nvPr>
            <p:ph sz="half" idx="1"/>
          </p:nvPr>
        </p:nvSpPr>
        <p:spPr>
          <a:xfrm>
            <a:off x="292100" y="1628396"/>
            <a:ext cx="4902200" cy="5229604"/>
          </a:xfrm>
        </p:spPr>
        <p:txBody>
          <a:bodyPr>
            <a:normAutofit fontScale="92500" lnSpcReduction="10000"/>
          </a:bodyPr>
          <a:lstStyle/>
          <a:p>
            <a:pPr lvl="0" algn="ctr">
              <a:buNone/>
            </a:pPr>
            <a:r>
              <a:rPr lang="en-US" sz="3027" u="sng" dirty="0" smtClean="0"/>
              <a:t>Tactile</a:t>
            </a:r>
          </a:p>
          <a:p>
            <a:pPr lvl="0"/>
            <a:r>
              <a:rPr lang="en-US" sz="2378" dirty="0" smtClean="0"/>
              <a:t>Let your child organize his or her things, as tactile learners will recall where they were placed. </a:t>
            </a:r>
          </a:p>
          <a:p>
            <a:pPr lvl="0">
              <a:buNone/>
            </a:pPr>
            <a:endParaRPr lang="en-US" sz="1200" dirty="0" smtClean="0"/>
          </a:p>
          <a:p>
            <a:pPr lvl="0"/>
            <a:r>
              <a:rPr lang="en-US" sz="2378" dirty="0" smtClean="0"/>
              <a:t>Consider a palm pilot or handheld organization device.</a:t>
            </a:r>
          </a:p>
          <a:p>
            <a:pPr lvl="0">
              <a:buNone/>
            </a:pPr>
            <a:endParaRPr lang="en-US" sz="1200" dirty="0" smtClean="0"/>
          </a:p>
          <a:p>
            <a:pPr lvl="0"/>
            <a:r>
              <a:rPr lang="en-US" sz="2378" dirty="0" smtClean="0"/>
              <a:t>Encourage lists and drawn plans.</a:t>
            </a:r>
          </a:p>
          <a:p>
            <a:endParaRPr lang="en-US" sz="2595" dirty="0"/>
          </a:p>
        </p:txBody>
      </p:sp>
      <p:sp>
        <p:nvSpPr>
          <p:cNvPr id="6" name="Content Placeholder 5"/>
          <p:cNvSpPr>
            <a:spLocks noGrp="1"/>
          </p:cNvSpPr>
          <p:nvPr>
            <p:ph sz="half" idx="2"/>
          </p:nvPr>
        </p:nvSpPr>
        <p:spPr>
          <a:xfrm>
            <a:off x="4699001" y="1628396"/>
            <a:ext cx="3987799" cy="4267200"/>
          </a:xfrm>
        </p:spPr>
        <p:txBody>
          <a:bodyPr>
            <a:normAutofit fontScale="92500" lnSpcReduction="10000"/>
          </a:bodyPr>
          <a:lstStyle/>
          <a:p>
            <a:pPr algn="ctr">
              <a:buNone/>
            </a:pPr>
            <a:r>
              <a:rPr lang="en-US" sz="3027" u="sng" dirty="0" smtClean="0"/>
              <a:t>Kinesthetic</a:t>
            </a:r>
          </a:p>
          <a:p>
            <a:pPr lvl="0"/>
            <a:r>
              <a:rPr lang="en-US" sz="2378" dirty="0" smtClean="0"/>
              <a:t>Encourage movement while organizing things.  Let kids work on tasks such as picking up items around the room.  You can always turn it into a game.</a:t>
            </a:r>
          </a:p>
          <a:p>
            <a:pPr lvl="0">
              <a:buNone/>
            </a:pPr>
            <a:endParaRPr lang="en-US" sz="1200" dirty="0" smtClean="0"/>
          </a:p>
          <a:p>
            <a:pPr lvl="0"/>
            <a:r>
              <a:rPr lang="en-US" sz="2378" dirty="0" smtClean="0"/>
              <a:t>If your child get restless, let them take breaks               which will allow                 them to  exert                     some energy.</a:t>
            </a:r>
          </a:p>
          <a:p>
            <a:pPr>
              <a:buNone/>
            </a:pPr>
            <a:endParaRPr lang="en-US" dirty="0"/>
          </a:p>
        </p:txBody>
      </p:sp>
      <p:pic>
        <p:nvPicPr>
          <p:cNvPr id="8" name="Picture 7" descr="::Library:Application Support:Microsoft:Office:Clipart:Personal:j04406631.png"/>
          <p:cNvPicPr/>
          <p:nvPr/>
        </p:nvPicPr>
        <p:blipFill>
          <a:blip r:embed="rId3"/>
          <a:srcRect/>
          <a:stretch>
            <a:fillRect/>
          </a:stretch>
        </p:blipFill>
        <p:spPr bwMode="auto">
          <a:xfrm>
            <a:off x="457200" y="4864100"/>
            <a:ext cx="1764674" cy="1828800"/>
          </a:xfrm>
          <a:prstGeom prst="rect">
            <a:avLst/>
          </a:prstGeom>
          <a:noFill/>
          <a:ln w="9525">
            <a:noFill/>
            <a:miter lim="800000"/>
            <a:headEnd/>
            <a:tailEnd/>
          </a:ln>
        </p:spPr>
      </p:pic>
      <p:sp>
        <p:nvSpPr>
          <p:cNvPr id="911363" name="AutoShape 3"/>
          <p:cNvSpPr>
            <a:spLocks noChangeArrowheads="1"/>
          </p:cNvSpPr>
          <p:nvPr/>
        </p:nvSpPr>
        <p:spPr bwMode="auto">
          <a:xfrm>
            <a:off x="2451101" y="4533900"/>
            <a:ext cx="2540000" cy="2159000"/>
          </a:xfrm>
          <a:prstGeom prst="wedgeEllipseCallout">
            <a:avLst>
              <a:gd name="adj1" fmla="val -91319"/>
              <a:gd name="adj2" fmla="val 26373"/>
            </a:avLst>
          </a:prstGeom>
          <a:solidFill>
            <a:schemeClr val="accent3">
              <a:lumMod val="40000"/>
              <a:lumOff val="60000"/>
            </a:schemeClr>
          </a:solid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mbria" charset="0"/>
                <a:ea typeface="Times New Roman" charset="0"/>
              </a:rPr>
              <a:t>My room might look like a mess, but I</a:t>
            </a:r>
            <a:r>
              <a:rPr kumimoji="0" lang="en-US" sz="1800" b="0" i="0" u="none" strike="noStrike" cap="none" normalizeH="0" dirty="0" smtClean="0">
                <a:ln>
                  <a:noFill/>
                </a:ln>
                <a:solidFill>
                  <a:schemeClr val="tx1"/>
                </a:solidFill>
                <a:effectLst/>
                <a:latin typeface="Cambria" charset="0"/>
                <a:ea typeface="Times New Roman" charset="0"/>
              </a:rPr>
              <a:t> know exactly where everything is!</a:t>
            </a:r>
            <a:endParaRPr kumimoji="0" lang="en-US" sz="1800" b="0" i="0" u="none" strike="noStrike" cap="none" normalizeH="0" baseline="0" dirty="0">
              <a:ln>
                <a:noFill/>
              </a:ln>
              <a:solidFill>
                <a:schemeClr val="tx1"/>
              </a:solidFill>
              <a:effectLst/>
              <a:latin typeface="Times New Roman" charset="0"/>
              <a:ea typeface="Times New Roman" charset="0"/>
            </a:endParaRPr>
          </a:p>
        </p:txBody>
      </p:sp>
      <p:pic>
        <p:nvPicPr>
          <p:cNvPr id="12" name="Picture 11"/>
          <p:cNvPicPr>
            <a:picLocks noChangeAspect="1"/>
          </p:cNvPicPr>
          <p:nvPr/>
        </p:nvPicPr>
        <p:blipFill>
          <a:blip r:embed="rId4"/>
          <a:stretch>
            <a:fillRect/>
          </a:stretch>
        </p:blipFill>
        <p:spPr>
          <a:xfrm>
            <a:off x="292100" y="94457"/>
            <a:ext cx="1597581" cy="1368839"/>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9578</TotalTime>
  <Words>1955</Words>
  <Application>Microsoft Office PowerPoint</Application>
  <PresentationFormat>On-screen Show (4:3)</PresentationFormat>
  <Paragraphs>283</Paragraphs>
  <Slides>29</Slides>
  <Notes>2</Notes>
  <HiddenSlides>0</HiddenSlides>
  <MMClips>0</MMClips>
  <ScaleCrop>false</ScaleCrop>
  <HeadingPairs>
    <vt:vector size="6" baseType="variant">
      <vt:variant>
        <vt:lpstr>Theme</vt:lpstr>
      </vt:variant>
      <vt:variant>
        <vt:i4>1</vt:i4>
      </vt:variant>
      <vt:variant>
        <vt:lpstr>Links</vt:lpstr>
      </vt:variant>
      <vt:variant>
        <vt:i4>5</vt:i4>
      </vt:variant>
      <vt:variant>
        <vt:lpstr>Slide Titles</vt:lpstr>
      </vt:variant>
      <vt:variant>
        <vt:i4>29</vt:i4>
      </vt:variant>
    </vt:vector>
  </HeadingPairs>
  <TitlesOfParts>
    <vt:vector size="35" baseType="lpstr">
      <vt:lpstr>Office Theme</vt:lpstr>
      <vt:lpstr>Document11!OLE_LINK4</vt:lpstr>
      <vt:lpstr>Document12!OLE_LINK6</vt:lpstr>
      <vt:lpstr>Macintosh HD:Users:erica:Desktop:Final ORGANIZATION TEMPLATES.doc.docx!OLE_LINK4</vt:lpstr>
      <vt:lpstr>Document10!OLE_LINK1</vt:lpstr>
      <vt:lpstr>Document10!OLE_LINK2</vt:lpstr>
      <vt:lpstr>PowerPoint Presentation</vt:lpstr>
      <vt:lpstr>PowerPoint Presentation</vt:lpstr>
      <vt:lpstr>PowerPoint Presentation</vt:lpstr>
      <vt:lpstr>PowerPoint Presentation</vt:lpstr>
      <vt:lpstr>The 12 Learning Styles</vt:lpstr>
      <vt:lpstr>  Visual Organizers</vt:lpstr>
      <vt:lpstr> </vt:lpstr>
      <vt:lpstr>   Auditory Organizers</vt:lpstr>
      <vt:lpstr>        Tactile &amp; Kinesthetic  Organizers</vt:lpstr>
      <vt:lpstr>      Sequential &amp; Simultaneous Organizers</vt:lpstr>
      <vt:lpstr>PowerPoint Presentation</vt:lpstr>
      <vt:lpstr>      Verbal &amp; Interactive  Organizers</vt:lpstr>
      <vt:lpstr>   Indirect &amp; Direct  Organizers</vt:lpstr>
      <vt:lpstr> Logical/Reflective &amp; Rhythmic/Melodic Organizers</vt:lpstr>
      <vt:lpstr>       Sample Strategy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Define Child &amp;  Parent Responsibilities</vt:lpstr>
      <vt:lpstr>What Else Can I Do?</vt:lpstr>
      <vt:lpstr>Author: Dr. Erica Warren</vt:lpstr>
    </vt:vector>
  </TitlesOfParts>
  <Company>Learning to Learn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Erica Warren</dc:creator>
  <cp:lastModifiedBy>Kasey Dixon</cp:lastModifiedBy>
  <cp:revision>79</cp:revision>
  <cp:lastPrinted>2010-06-20T14:58:43Z</cp:lastPrinted>
  <dcterms:created xsi:type="dcterms:W3CDTF">2010-12-24T21:58:37Z</dcterms:created>
  <dcterms:modified xsi:type="dcterms:W3CDTF">2014-03-03T14:27:05Z</dcterms:modified>
</cp:coreProperties>
</file>